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6"/>
  </p:notes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65A18-154F-40E7-A294-FB7AE6C4B268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BA8B7-FB30-4B1E-8F6C-27338EA7F02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45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BA8B7-FB30-4B1E-8F6C-27338EA7F02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980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9BA8B7-FB30-4B1E-8F6C-27338EA7F02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4989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19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88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3639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868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102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8709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4371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46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161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30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01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27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823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13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84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0916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30379-C01E-4AF6-A113-C30BDE65234E}" type="datetimeFigureOut">
              <a:rPr lang="pt-BR" smtClean="0"/>
              <a:pPr/>
              <a:t>31/08/2022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222682-4334-4769-BE42-57C926F4CA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010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2307848"/>
            <a:ext cx="8640960" cy="2057268"/>
          </a:xfrm>
        </p:spPr>
        <p:txBody>
          <a:bodyPr>
            <a:noAutofit/>
          </a:bodyPr>
          <a:lstStyle/>
          <a:p>
            <a:pPr lvl="1" algn="ctr" eaLnBrk="1" hangingPunct="1"/>
            <a: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PRESTAÇÃO DE CONTAS  </a:t>
            </a:r>
            <a:b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pt-BR" sz="40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2020 e 2021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607220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Arial Narrow" pitchFamily="34" charset="0"/>
              </a:rPr>
              <a:t>SINPROSAN – O TRABALHO NÃO PODE PARAR! </a:t>
            </a:r>
            <a:endParaRPr lang="pt-BR" sz="3200" b="1" dirty="0">
              <a:latin typeface="Arial Narrow" pitchFamily="34" charset="0"/>
            </a:endParaRPr>
          </a:p>
        </p:txBody>
      </p:sp>
      <p:pic>
        <p:nvPicPr>
          <p:cNvPr id="6" name="Picture 4" descr="G:\logan sinpros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12712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10802" y="-171400"/>
            <a:ext cx="9429750" cy="2091834"/>
          </a:xfrm>
          <a:prstGeom prst="rect">
            <a:avLst/>
          </a:prstGeo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/>
            </a:r>
            <a:b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/>
            </a:r>
            <a:br>
              <a:rPr lang="pt-BR" altLang="pt-BR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SINDICATO DOS PROFISSIONAIS DAS INSTITUIÇÕES EDUCACIONAIS</a:t>
            </a:r>
            <a:b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DA REDE PÚBLICA MUNICIPAL DE SANTARÉM</a:t>
            </a:r>
            <a: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/>
            </a:r>
            <a:br>
              <a:rPr lang="pt-BR" altLang="pt-BR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Fundado em 11 de agosto de 1989 </a:t>
            </a:r>
            <a:b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CNPJ (MF) 23.041.619/0001-40                                                     </a:t>
            </a:r>
            <a:b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FONES: 99143-2826/ 99132-6883/  3522-7015</a:t>
            </a:r>
            <a:br>
              <a:rPr lang="pt-BR" altLang="pt-BR" sz="1400" dirty="0" smtClean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altLang="pt-BR" sz="1400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5036" y="116632"/>
            <a:ext cx="6133929" cy="939180"/>
          </a:xfrm>
        </p:spPr>
        <p:txBody>
          <a:bodyPr>
            <a:noAutofit/>
          </a:bodyPr>
          <a:lstStyle/>
          <a:p>
            <a:pPr lvl="1" algn="ctr" eaLnBrk="1" hangingPunct="1"/>
            <a:r>
              <a:rPr lang="pt-BR" sz="28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JANEIRO A  DEZEMBRO 2020</a:t>
            </a:r>
            <a:r>
              <a:rPr lang="pt-BR" altLang="pt-BR" sz="2800" b="1" u="sng" dirty="0" smtClean="0"/>
              <a:t/>
            </a:r>
            <a:br>
              <a:rPr lang="pt-BR" altLang="pt-BR" sz="2800" b="1" u="sng" dirty="0" smtClean="0"/>
            </a:b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721499"/>
            <a:ext cx="8358246" cy="3067541"/>
          </a:xfrm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latin typeface="Arial Black" pitchFamily="34" charset="0"/>
              </a:rPr>
              <a:t>ESPELHO GERAL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pt-BR" sz="1800" dirty="0" smtClean="0">
                <a:solidFill>
                  <a:schemeClr val="tx1"/>
                </a:solidFill>
                <a:latin typeface="Arial Narrow" pitchFamily="34" charset="0"/>
              </a:rPr>
              <a:t>SALDO DO EXERCICIO ANTERIOR - CONTA CORRENTE 2019 –  </a:t>
            </a:r>
            <a:r>
              <a:rPr lang="pt-BR" sz="2400" b="1" dirty="0" smtClean="0">
                <a:solidFill>
                  <a:srgbClr val="002060"/>
                </a:solidFill>
                <a:latin typeface="Arial Narrow" pitchFamily="34" charset="0"/>
              </a:rPr>
              <a:t>R$: 270.673,70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pt-BR" sz="1800" dirty="0" smtClean="0">
                <a:solidFill>
                  <a:schemeClr val="tx1"/>
                </a:solidFill>
                <a:latin typeface="Arial Narrow" pitchFamily="34" charset="0"/>
              </a:rPr>
              <a:t>CONTRIBUIÇÃO DE ASSOCIADOS 2020 –  </a:t>
            </a:r>
            <a:r>
              <a:rPr lang="pt-BR" sz="2400" b="1" dirty="0" smtClean="0">
                <a:solidFill>
                  <a:srgbClr val="002060"/>
                </a:solidFill>
                <a:latin typeface="Arial Narrow" pitchFamily="34" charset="0"/>
              </a:rPr>
              <a:t>R$: 1.046.067,19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400" b="1" dirty="0" smtClean="0">
                <a:solidFill>
                  <a:schemeClr val="tx1"/>
                </a:solidFill>
                <a:latin typeface="Arial Narrow" pitchFamily="34" charset="0"/>
              </a:rPr>
              <a:t>TOTAL – R$: 1.316,740,90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400" b="1" dirty="0" smtClean="0">
                <a:solidFill>
                  <a:schemeClr val="accent2"/>
                </a:solidFill>
                <a:latin typeface="Arial Narrow" pitchFamily="34" charset="0"/>
              </a:rPr>
              <a:t>SAÍDA –  R$: 1.228,051,91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pt-BR" sz="1800" b="1" dirty="0" smtClean="0">
                <a:solidFill>
                  <a:srgbClr val="002060"/>
                </a:solidFill>
                <a:latin typeface="Arial Narrow" pitchFamily="34" charset="0"/>
              </a:rPr>
              <a:t>SALDO PARCIAL EM CONTA CORRENTE – </a:t>
            </a:r>
            <a:r>
              <a:rPr lang="pt-BR" sz="2400" b="1" dirty="0" smtClean="0">
                <a:solidFill>
                  <a:srgbClr val="002060"/>
                </a:solidFill>
                <a:latin typeface="Arial Narrow" pitchFamily="34" charset="0"/>
              </a:rPr>
              <a:t>R$: 88.689,00</a:t>
            </a:r>
          </a:p>
        </p:txBody>
      </p:sp>
      <p:pic>
        <p:nvPicPr>
          <p:cNvPr id="6" name="Picture 4" descr="G:\logan sinpros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2091308" y="3861048"/>
            <a:ext cx="6936894" cy="25038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000" dirty="0" smtClean="0">
                <a:solidFill>
                  <a:schemeClr val="tx1"/>
                </a:solidFill>
                <a:latin typeface="Arial Narrow" pitchFamily="34" charset="0"/>
              </a:rPr>
              <a:t>INVESTIMENTO / BANCO – </a:t>
            </a:r>
            <a:r>
              <a:rPr lang="pt-BR" sz="2000" b="1" dirty="0" smtClean="0">
                <a:solidFill>
                  <a:schemeClr val="tx1"/>
                </a:solidFill>
                <a:latin typeface="Arial Narrow" pitchFamily="34" charset="0"/>
              </a:rPr>
              <a:t>R$: 32.748,00</a:t>
            </a:r>
            <a:endParaRPr lang="pt-BR" sz="2000" b="1" dirty="0" smtClean="0">
              <a:solidFill>
                <a:schemeClr val="accent2"/>
              </a:solidFill>
              <a:latin typeface="Arial Narrow" pitchFamily="34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000" dirty="0" smtClean="0">
                <a:solidFill>
                  <a:schemeClr val="tx1"/>
                </a:solidFill>
                <a:latin typeface="Arial Narrow" pitchFamily="34" charset="0"/>
              </a:rPr>
              <a:t>SALDO PARCIAL CONTA CORRENTE – </a:t>
            </a:r>
            <a:r>
              <a:rPr lang="pt-BR" sz="2000" b="1" dirty="0" smtClean="0">
                <a:solidFill>
                  <a:schemeClr val="tx1"/>
                </a:solidFill>
                <a:latin typeface="Arial Narrow" pitchFamily="34" charset="0"/>
              </a:rPr>
              <a:t>R$: 88.689,00</a:t>
            </a:r>
            <a:endParaRPr lang="pt-BR" sz="20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000" dirty="0" smtClean="0">
                <a:solidFill>
                  <a:schemeClr val="tx1"/>
                </a:solidFill>
                <a:latin typeface="Arial Narrow" pitchFamily="34" charset="0"/>
              </a:rPr>
              <a:t>POUPANÇA EXTRA 2019 – </a:t>
            </a:r>
            <a:r>
              <a:rPr lang="pt-BR" sz="2000" b="1" dirty="0" smtClean="0">
                <a:solidFill>
                  <a:schemeClr val="tx1"/>
                </a:solidFill>
                <a:latin typeface="Arial Narrow" pitchFamily="34" charset="0"/>
              </a:rPr>
              <a:t>R$: 39.219,19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000" dirty="0" smtClean="0">
                <a:solidFill>
                  <a:schemeClr val="tx1"/>
                </a:solidFill>
                <a:latin typeface="Arial Narrow" pitchFamily="34" charset="0"/>
              </a:rPr>
              <a:t>POUPANÇA EXTRA 2020 – </a:t>
            </a:r>
            <a:r>
              <a:rPr lang="pt-BR" sz="2000" b="1" dirty="0" smtClean="0">
                <a:solidFill>
                  <a:schemeClr val="tx1"/>
                </a:solidFill>
                <a:latin typeface="Arial Narrow" pitchFamily="34" charset="0"/>
              </a:rPr>
              <a:t>R$: 24.923,28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000" dirty="0" smtClean="0">
                <a:solidFill>
                  <a:schemeClr val="tx1"/>
                </a:solidFill>
                <a:latin typeface="Arial Narrow" pitchFamily="34" charset="0"/>
              </a:rPr>
              <a:t>POUPANÇA FUNDO DE GREVE – </a:t>
            </a:r>
            <a:r>
              <a:rPr lang="pt-BR" sz="2000" b="1" dirty="0" smtClean="0">
                <a:solidFill>
                  <a:schemeClr val="tx1"/>
                </a:solidFill>
                <a:latin typeface="Arial Narrow" pitchFamily="34" charset="0"/>
              </a:rPr>
              <a:t>R$: 62.287,11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pt-BR" sz="2400" b="1" dirty="0" smtClean="0">
                <a:solidFill>
                  <a:schemeClr val="tx1"/>
                </a:solidFill>
                <a:latin typeface="Arial Narrow" pitchFamily="34" charset="0"/>
              </a:rPr>
              <a:t>SALDO TOTAL DEZEMBRO DE 2020 – R$: 247.866,60</a:t>
            </a:r>
          </a:p>
        </p:txBody>
      </p:sp>
    </p:spTree>
    <p:extLst>
      <p:ext uri="{BB962C8B-B14F-4D97-AF65-F5344CB8AC3E}">
        <p14:creationId xmlns:p14="http://schemas.microsoft.com/office/powerpoint/2010/main" val="54546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298571" y="14288"/>
            <a:ext cx="7831141" cy="1110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755576" y="836712"/>
            <a:ext cx="8358246" cy="2754216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itchFamily="34" charset="0"/>
              </a:rPr>
              <a:t>ESPELHO GERAL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SALDO DO EXERCICIO ANTERIOR – CONTA CORRENTE 2020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 -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R$: 121.437,00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CONTRIBUIÇÃO DE ASSOCIADOS – 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R$: 1.228.231,08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lang="pt-BR" sz="2000" dirty="0" smtClean="0">
                <a:solidFill>
                  <a:schemeClr val="tx2"/>
                </a:solidFill>
                <a:latin typeface="Arial Narrow" pitchFamily="34" charset="0"/>
              </a:rPr>
              <a:t>INVESTIMENTOS / BANCO </a:t>
            </a:r>
            <a:r>
              <a:rPr lang="pt-BR" sz="2400" dirty="0" smtClean="0">
                <a:solidFill>
                  <a:schemeClr val="tx2"/>
                </a:solidFill>
                <a:latin typeface="Arial Narrow" pitchFamily="34" charset="0"/>
              </a:rPr>
              <a:t>R$: 235.481,90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TOTAL R$: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 1.585.150,00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Narrow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SAÍDA: R$ 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</a:rPr>
              <a:t>1.432.719,72</a:t>
            </a:r>
            <a:endParaRPr lang="pt-BR" sz="2000" dirty="0">
              <a:solidFill>
                <a:srgbClr val="FF0000"/>
              </a:solidFill>
              <a:latin typeface="Arial Narrow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85734" y="6583064"/>
            <a:ext cx="8943978" cy="260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307644" y="6519446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Arial Narrow" pitchFamily="34" charset="0"/>
              </a:rPr>
              <a:t>SINPROSAN – O TRABALHO NÃO PODE PARAR </a:t>
            </a:r>
            <a:endParaRPr lang="pt-BR" sz="1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1" name="Picture 4" descr="G:\logan sinpros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4" y="0"/>
            <a:ext cx="1127125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1505036" y="116632"/>
            <a:ext cx="6133929" cy="939180"/>
          </a:xfrm>
        </p:spPr>
        <p:txBody>
          <a:bodyPr>
            <a:noAutofit/>
          </a:bodyPr>
          <a:lstStyle/>
          <a:p>
            <a:pPr lvl="1" algn="ctr" eaLnBrk="1" hangingPunct="1"/>
            <a:r>
              <a:rPr lang="pt-BR" sz="2800" b="1" dirty="0" smtClean="0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JANEIRO A  DEZEMBRO 2021</a:t>
            </a:r>
            <a:r>
              <a:rPr lang="pt-BR" altLang="pt-BR" sz="2800" b="1" u="sng" dirty="0" smtClean="0"/>
              <a:t/>
            </a:r>
            <a:br>
              <a:rPr lang="pt-BR" altLang="pt-BR" sz="2800" b="1" u="sng" dirty="0" smtClean="0"/>
            </a:br>
            <a:endParaRPr lang="pt-BR" sz="2800" dirty="0"/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1870139" y="3866114"/>
            <a:ext cx="7598405" cy="2754216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</a:rPr>
              <a:t>SALDO CONTA CORRENTE E INVESTIMENTOS</a:t>
            </a:r>
            <a:r>
              <a:rPr kumimoji="0" lang="pt-BR" sz="20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</a:rPr>
              <a:t> –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R$: 152.430,30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POUPANCA EXTRA</a:t>
            </a:r>
            <a:r>
              <a:rPr lang="pt-BR" sz="2000" dirty="0" smtClean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2020 – 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R$:64.142,47</a:t>
            </a:r>
            <a:r>
              <a:rPr kumimoji="0" lang="pt-BR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 </a:t>
            </a:r>
            <a:endParaRPr kumimoji="0" lang="pt-BR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  <a:p>
            <a:pPr marR="64008" lvl="0"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v"/>
              <a:defRPr/>
            </a:pPr>
            <a:r>
              <a:rPr lang="pt-BR" sz="2000" dirty="0">
                <a:solidFill>
                  <a:schemeClr val="tx2"/>
                </a:solidFill>
                <a:latin typeface="Arial Narrow" pitchFamily="34" charset="0"/>
              </a:rPr>
              <a:t>POUPANCA </a:t>
            </a:r>
            <a:r>
              <a:rPr lang="pt-BR" sz="2000" dirty="0" smtClean="0">
                <a:solidFill>
                  <a:schemeClr val="tx2"/>
                </a:solidFill>
                <a:latin typeface="Arial Narrow" pitchFamily="34" charset="0"/>
              </a:rPr>
              <a:t>EXTRA 2021 – </a:t>
            </a:r>
            <a:r>
              <a:rPr lang="pt-BR" sz="2400" b="1" dirty="0" smtClean="0">
                <a:latin typeface="Arial Narrow" pitchFamily="34" charset="0"/>
              </a:rPr>
              <a:t>R$: 17.953,43</a:t>
            </a:r>
            <a:endParaRPr kumimoji="0" lang="pt-BR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</a:rPr>
              <a:t>POUPANÇA FUNDO DE GREVE 2020</a:t>
            </a:r>
            <a:r>
              <a:rPr lang="pt-BR" sz="2000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pt-BR" sz="2000" dirty="0" smtClean="0">
                <a:solidFill>
                  <a:schemeClr val="tx2"/>
                </a:solidFill>
                <a:latin typeface="Arial Narrow" pitchFamily="34" charset="0"/>
              </a:rPr>
              <a:t>– 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R$: 62.287,11</a:t>
            </a:r>
          </a:p>
          <a:p>
            <a:pPr marR="64008" lvl="0">
              <a:spcBef>
                <a:spcPts val="400"/>
              </a:spcBef>
              <a:buClr>
                <a:schemeClr val="tx1"/>
              </a:buClr>
              <a:buSzPct val="68000"/>
              <a:buFont typeface="Wingdings" pitchFamily="2" charset="2"/>
              <a:buChar char="v"/>
              <a:defRPr/>
            </a:pPr>
            <a:r>
              <a:rPr lang="pt-BR" sz="2000" dirty="0">
                <a:solidFill>
                  <a:schemeClr val="tx2"/>
                </a:solidFill>
                <a:latin typeface="Arial Narrow" pitchFamily="34" charset="0"/>
              </a:rPr>
              <a:t>POUPANÇA FUNDO DE </a:t>
            </a:r>
            <a:r>
              <a:rPr lang="pt-BR" sz="2000" dirty="0" smtClean="0">
                <a:solidFill>
                  <a:schemeClr val="tx2"/>
                </a:solidFill>
                <a:latin typeface="Arial Narrow" pitchFamily="34" charset="0"/>
              </a:rPr>
              <a:t>GREVE 2021 – </a:t>
            </a:r>
            <a:r>
              <a:rPr lang="pt-BR" sz="2400" b="1" dirty="0" smtClean="0">
                <a:latin typeface="Arial Narrow" pitchFamily="34" charset="0"/>
              </a:rPr>
              <a:t>R$: 57.694.09</a:t>
            </a:r>
            <a:endParaRPr kumimoji="0" lang="pt-BR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r>
              <a:rPr kumimoji="0" lang="pt-BR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 Narrow" pitchFamily="34" charset="0"/>
              </a:rPr>
              <a:t>SALDO TOTAL 2021 - R$ 354.507,40</a:t>
            </a: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" pitchFamily="2" charset="2"/>
              <a:buChar char="v"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8000"/>
              <a:buFont typeface="Wingdings 3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5656" y="342900"/>
            <a:ext cx="6453907" cy="1434325"/>
          </a:xfrm>
        </p:spPr>
        <p:txBody>
          <a:bodyPr>
            <a:normAutofit fontScale="90000"/>
          </a:bodyPr>
          <a:lstStyle/>
          <a:p>
            <a:pPr lvl="1" algn="ctr" eaLnBrk="1" hangingPunct="1"/>
            <a:r>
              <a:rPr lang="pt-BR" altLang="pt-BR" sz="1800" b="1" u="sng" dirty="0" smtClean="0"/>
              <a:t/>
            </a:r>
            <a:br>
              <a:rPr lang="pt-BR" altLang="pt-BR" sz="1800" b="1" u="sng" dirty="0" smtClean="0"/>
            </a:br>
            <a:r>
              <a:rPr lang="pt-BR" altLang="pt-BR" sz="2400" b="1" u="sng" dirty="0" smtClean="0">
                <a:latin typeface="Arial Black" panose="020B0A04020102020204" pitchFamily="34" charset="0"/>
              </a:rPr>
              <a:t>PRESTAÇÃO DE CONTAS</a:t>
            </a:r>
            <a:br>
              <a:rPr lang="pt-BR" altLang="pt-BR" sz="2400" b="1" u="sng" dirty="0" smtClean="0">
                <a:latin typeface="Arial Black" panose="020B0A04020102020204" pitchFamily="34" charset="0"/>
              </a:rPr>
            </a:br>
            <a:r>
              <a:rPr lang="pt-BR" altLang="pt-BR" sz="2400" b="1" u="sng" dirty="0" smtClean="0">
                <a:latin typeface="Arial Black" panose="020B0A04020102020204" pitchFamily="34" charset="0"/>
              </a:rPr>
              <a:t> </a:t>
            </a:r>
            <a:r>
              <a:rPr lang="pt-BR" altLang="pt-BR" sz="3200" b="1" u="sng" dirty="0" smtClean="0">
                <a:solidFill>
                  <a:srgbClr val="0070C0"/>
                </a:solidFill>
              </a:rPr>
              <a:t/>
            </a:r>
            <a:br>
              <a:rPr lang="pt-BR" altLang="pt-BR" sz="3200" b="1" u="sng" dirty="0" smtClean="0">
                <a:solidFill>
                  <a:srgbClr val="0070C0"/>
                </a:solidFill>
              </a:rPr>
            </a:br>
            <a:r>
              <a:rPr lang="pt-BR" altLang="pt-BR" sz="2800" b="1" u="sng" dirty="0" smtClean="0">
                <a:solidFill>
                  <a:srgbClr val="0070C0"/>
                </a:solidFill>
              </a:rPr>
              <a:t>ESPELHO COMPARATIVO DE DESPESAS 2019 E 2021  </a:t>
            </a:r>
            <a:endParaRPr lang="pt-BR" altLang="pt-BR" sz="2800" b="1" u="sng" dirty="0">
              <a:solidFill>
                <a:srgbClr val="0070C0"/>
              </a:solidFill>
            </a:endParaRPr>
          </a:p>
        </p:txBody>
      </p:sp>
      <p:pic>
        <p:nvPicPr>
          <p:cNvPr id="4" name="Picture 4" descr="G:\logan sinpros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823" y="0"/>
            <a:ext cx="1245177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980807"/>
              </p:ext>
            </p:extLst>
          </p:nvPr>
        </p:nvGraphicFramePr>
        <p:xfrm>
          <a:off x="539552" y="2281024"/>
          <a:ext cx="8352928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1800200"/>
                <a:gridCol w="1872208"/>
                <a:gridCol w="1872208"/>
              </a:tblGrid>
              <a:tr h="575475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tx1"/>
                          </a:solidFill>
                        </a:rPr>
                        <a:t>DESPESAS</a:t>
                      </a:r>
                      <a:endParaRPr lang="pt-B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2019</a:t>
                      </a:r>
                      <a:endParaRPr lang="pt-BR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altLang="pt-BR" sz="2400" b="1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ENERGIA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R$ 52.785,89 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R$: 25.128,63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R$ 9.022,92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ADVOGADO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R$ 30.503,75 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R$: 27.652,50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R$ 47.800,00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PSICOLOGA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R$ 19.820,00 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R$: 30.280,00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R$ 39.500,00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MÉDICO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R$ 0,00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R$: 0,00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altLang="pt-BR" sz="2000" b="1" dirty="0" smtClean="0">
                          <a:latin typeface="+mj-lt"/>
                        </a:rPr>
                        <a:t>R$ 21.300,00</a:t>
                      </a:r>
                      <a:endParaRPr lang="pt-BR" sz="2000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j-lt"/>
                        </a:rPr>
                        <a:t>CAMPANHAS DE SAÚDE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j-lt"/>
                        </a:rPr>
                        <a:t>R$: 14.607,00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j-lt"/>
                        </a:rPr>
                        <a:t>R$: 37.073,30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latin typeface="+mj-lt"/>
                        </a:rPr>
                        <a:t>R$: 41.903,76</a:t>
                      </a:r>
                      <a:endParaRPr lang="pt-BR" sz="2000" b="1" dirty="0"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963228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431</TotalTime>
  <Words>262</Words>
  <Application>Microsoft Office PowerPoint</Application>
  <PresentationFormat>Apresentação na tela (4:3)</PresentationFormat>
  <Paragraphs>63</Paragraphs>
  <Slides>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4" baseType="lpstr">
      <vt:lpstr>Arial Unicode MS</vt:lpstr>
      <vt:lpstr>Arial</vt:lpstr>
      <vt:lpstr>Arial Black</vt:lpstr>
      <vt:lpstr>Arial Narrow</vt:lpstr>
      <vt:lpstr>Calibri</vt:lpstr>
      <vt:lpstr>Century Gothic</vt:lpstr>
      <vt:lpstr>Times New Roman</vt:lpstr>
      <vt:lpstr>Wingdings</vt:lpstr>
      <vt:lpstr>Wingdings 3</vt:lpstr>
      <vt:lpstr>Cacho</vt:lpstr>
      <vt:lpstr>PRESTAÇÃO DE CONTAS    2020 e 2021</vt:lpstr>
      <vt:lpstr>JANEIRO A  DEZEMBRO 2020 </vt:lpstr>
      <vt:lpstr>JANEIRO A  DEZEMBRO 2021 </vt:lpstr>
      <vt:lpstr> PRESTAÇÃO DE CONTAS   ESPELHO COMPARATIVO DE DESPESAS 2019 E 2021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   JANEIRO A  DEZEMBRO</dc:title>
  <dc:creator>Sinprosan</dc:creator>
  <cp:lastModifiedBy>Cliente</cp:lastModifiedBy>
  <cp:revision>54</cp:revision>
  <dcterms:created xsi:type="dcterms:W3CDTF">2022-08-09T00:28:12Z</dcterms:created>
  <dcterms:modified xsi:type="dcterms:W3CDTF">2022-08-31T18:16:42Z</dcterms:modified>
</cp:coreProperties>
</file>