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notesMasterIdLst>
    <p:notesMasterId r:id="rId21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65A18-154F-40E7-A294-FB7AE6C4B268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BA8B7-FB30-4B1E-8F6C-27338EA7F02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2452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BA8B7-FB30-4B1E-8F6C-27338EA7F02E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980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7199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1885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3639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8684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5102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8709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43719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9465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161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3302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9019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1278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9823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133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184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0916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30379-C01E-4AF6-A113-C30BDE65234E}" type="datetimeFigureOut">
              <a:rPr lang="pt-BR" smtClean="0"/>
              <a:pPr/>
              <a:t>21/10/2022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010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2955908"/>
            <a:ext cx="8640960" cy="2057268"/>
          </a:xfrm>
        </p:spPr>
        <p:txBody>
          <a:bodyPr>
            <a:noAutofit/>
          </a:bodyPr>
          <a:lstStyle/>
          <a:p>
            <a:pPr lvl="1" algn="ctr" eaLnBrk="1" hangingPunct="1"/>
            <a:r>
              <a:rPr lang="pt-BR" sz="40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  <a:t>PRESTAÇÃO DE CONTAS  </a:t>
            </a:r>
            <a:br>
              <a:rPr lang="pt-BR" sz="40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pt-BR" sz="40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  <a:t/>
            </a:r>
            <a:br>
              <a:rPr lang="pt-BR" sz="40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pt-BR" sz="40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  <a:t>Janeiro –  Abril e</a:t>
            </a:r>
            <a:br>
              <a:rPr lang="pt-BR" sz="40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pt-BR" sz="40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  <a:t>Maio – Agosto de 2022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0" y="6021288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Arial Narrow" pitchFamily="34" charset="0"/>
              </a:rPr>
              <a:t>SINPROSAN – O TRABALHO NÃO PODE PARAR! </a:t>
            </a:r>
            <a:endParaRPr lang="pt-BR" sz="3200" b="1" dirty="0">
              <a:latin typeface="Arial Narrow" pitchFamily="34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23528" y="476672"/>
            <a:ext cx="8572500" cy="2091834"/>
          </a:xfrm>
          <a:prstGeom prst="rect">
            <a:avLst/>
          </a:prstGeo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altLang="pt-BR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/>
            </a:r>
            <a:br>
              <a:rPr lang="pt-BR" altLang="pt-BR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</a:br>
            <a:r>
              <a:rPr lang="pt-BR" altLang="pt-BR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/>
            </a:r>
            <a:br>
              <a:rPr lang="pt-BR" altLang="pt-BR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</a:br>
            <a:r>
              <a:rPr lang="pt-BR" altLang="pt-BR" sz="20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SINDICATO DOS PROFISSIONAIS DAS INSTITUIÇÕES EDUCACIONAIS</a:t>
            </a:r>
            <a:br>
              <a:rPr lang="pt-BR" altLang="pt-BR" sz="20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altLang="pt-BR" sz="20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DA REDE PÚBLICA MUNICIPAL DE SANTARÉM</a:t>
            </a:r>
            <a:r>
              <a:rPr lang="pt-BR" altLang="pt-BR" sz="20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/>
            </a:r>
            <a:br>
              <a:rPr lang="pt-BR" altLang="pt-BR" sz="2000" dirty="0" smtClean="0">
                <a:solidFill>
                  <a:srgbClr val="002060"/>
                </a:solidFill>
                <a:latin typeface="Arial Narrow" panose="020B0606020202030204" pitchFamily="34" charset="0"/>
              </a:rPr>
            </a:br>
            <a:r>
              <a:rPr lang="pt-BR" altLang="pt-BR" sz="1400" dirty="0" smtClean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Fundado em 11 de agosto de 1989 </a:t>
            </a:r>
            <a:br>
              <a:rPr lang="pt-BR" altLang="pt-BR" sz="1400" dirty="0" smtClean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altLang="pt-BR" sz="1400" dirty="0" smtClean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CNPJ (MF) 23.041.619/0001-40                                                     </a:t>
            </a:r>
            <a:br>
              <a:rPr lang="pt-BR" altLang="pt-BR" sz="1400" dirty="0" smtClean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altLang="pt-BR" sz="1400" dirty="0" smtClean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FONES: 99143-2826/ 99132-6883/  3522-7015</a:t>
            </a:r>
            <a:br>
              <a:rPr lang="pt-BR" altLang="pt-BR" sz="1400" dirty="0" smtClean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altLang="pt-BR" sz="1400" dirty="0" smtClean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8" name="Picture 2" descr="E:\ \Artes Diversas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64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58"/>
          <a:stretch/>
        </p:blipFill>
        <p:spPr bwMode="auto">
          <a:xfrm>
            <a:off x="4187065" y="188640"/>
            <a:ext cx="845425" cy="828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ítulo 1"/>
          <p:cNvSpPr txBox="1">
            <a:spLocks/>
          </p:cNvSpPr>
          <p:nvPr/>
        </p:nvSpPr>
        <p:spPr>
          <a:xfrm>
            <a:off x="1741009" y="21792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ctr"/>
            <a:r>
              <a:rPr lang="pt-BR" sz="2400" b="1" kern="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SALDO – ABRIL </a:t>
            </a:r>
            <a:endParaRPr lang="pt-BR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03581"/>
              </p:ext>
            </p:extLst>
          </p:nvPr>
        </p:nvGraphicFramePr>
        <p:xfrm>
          <a:off x="539552" y="2780928"/>
          <a:ext cx="8280921" cy="123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EXTRAS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95.771,99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JUROS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569,77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SALDO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TOTAL – POUPANÇA EXTRA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96.341,76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528510"/>
              </p:ext>
            </p:extLst>
          </p:nvPr>
        </p:nvGraphicFramePr>
        <p:xfrm>
          <a:off x="539552" y="1124744"/>
          <a:ext cx="8280921" cy="123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RECEITA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393.100,53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97.938,19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SALDO </a:t>
                      </a:r>
                      <a:r>
                        <a:rPr lang="pt-BR" sz="1800" b="1" dirty="0">
                          <a:effectLst/>
                          <a:latin typeface="+mn-lt"/>
                        </a:rPr>
                        <a:t>EM CONTA CORRENTE E INVESTIMENTOS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295.162,34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Título 1"/>
          <p:cNvSpPr txBox="1">
            <a:spLocks/>
          </p:cNvSpPr>
          <p:nvPr/>
        </p:nvSpPr>
        <p:spPr>
          <a:xfrm>
            <a:off x="1030359" y="548680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CONTA CORRENTE </a:t>
            </a:r>
            <a:endParaRPr lang="pt-BR" sz="2000" kern="0" dirty="0">
              <a:solidFill>
                <a:srgbClr val="FF0000"/>
              </a:solidFill>
            </a:endParaRP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190805"/>
              </p:ext>
            </p:extLst>
          </p:nvPr>
        </p:nvGraphicFramePr>
        <p:xfrm>
          <a:off x="539552" y="4428074"/>
          <a:ext cx="8280921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FUNDO DE GREVE – 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SALDO</a:t>
                      </a:r>
                      <a:endParaRPr lang="pt-BR" sz="1800" b="1" dirty="0" smtClean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138.181,36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FUNDO DE GREVE –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MARÇO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$: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6.001,96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+mn-lt"/>
                        </a:rPr>
                        <a:t>JUROS</a:t>
                      </a:r>
                      <a:endParaRPr lang="pt-BR" b="1" dirty="0">
                        <a:latin typeface="+mn-lt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+mn-lt"/>
                        </a:rPr>
                        <a:t>R$: 850,54</a:t>
                      </a:r>
                      <a:endParaRPr lang="pt-BR" b="1" dirty="0">
                        <a:latin typeface="+mn-lt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SALDO DA POUPANÇA FUNDO DE GREVE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145.033,86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Título 1"/>
          <p:cNvSpPr txBox="1">
            <a:spLocks/>
          </p:cNvSpPr>
          <p:nvPr/>
        </p:nvSpPr>
        <p:spPr>
          <a:xfrm>
            <a:off x="755576" y="2204864"/>
            <a:ext cx="8366178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POUPANÇA EXTRA 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pt-BR" sz="16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Psicólogo, Médico, Sede, Ginásio, Aposentados e Juros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)  </a:t>
            </a:r>
            <a:endParaRPr lang="pt-BR" kern="0" dirty="0">
              <a:solidFill>
                <a:srgbClr val="FF0000"/>
              </a:solidFill>
            </a:endParaRPr>
          </a:p>
        </p:txBody>
      </p:sp>
      <p:sp>
        <p:nvSpPr>
          <p:cNvPr id="16" name="Título 1"/>
          <p:cNvSpPr txBox="1">
            <a:spLocks/>
          </p:cNvSpPr>
          <p:nvPr/>
        </p:nvSpPr>
        <p:spPr>
          <a:xfrm>
            <a:off x="1030358" y="3861048"/>
            <a:ext cx="8366178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POUPANÇA FUNDO DE GREVE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  </a:t>
            </a:r>
            <a:endParaRPr lang="pt-BR" kern="0" dirty="0">
              <a:solidFill>
                <a:srgbClr val="FF0000"/>
              </a:solidFill>
            </a:endParaRPr>
          </a:p>
        </p:txBody>
      </p:sp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088034"/>
              </p:ext>
            </p:extLst>
          </p:nvPr>
        </p:nvGraphicFramePr>
        <p:xfrm>
          <a:off x="467544" y="6093296"/>
          <a:ext cx="8280921" cy="329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8632"/>
                <a:gridCol w="2592289"/>
              </a:tblGrid>
              <a:tr h="14520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2060"/>
                          </a:solidFill>
                          <a:effectLst/>
                        </a:rPr>
                        <a:t>SALDO TOTAL DE JANEIRO</a:t>
                      </a:r>
                      <a:endParaRPr lang="pt-BR" sz="2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R$: 536.537,96</a:t>
                      </a:r>
                      <a:endParaRPr lang="pt-BR" sz="2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120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ítulo 1"/>
          <p:cNvSpPr txBox="1">
            <a:spLocks/>
          </p:cNvSpPr>
          <p:nvPr/>
        </p:nvSpPr>
        <p:spPr>
          <a:xfrm>
            <a:off x="1102367" y="641301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400" b="1" kern="0" dirty="0" smtClean="0">
                <a:solidFill>
                  <a:srgbClr val="00B050"/>
                </a:solidFill>
                <a:ea typeface="Arial Unicode MS" pitchFamily="34" charset="-128"/>
                <a:cs typeface="Arial Unicode MS" pitchFamily="34" charset="-128"/>
              </a:rPr>
              <a:t>RECEITA – MAIO </a:t>
            </a:r>
            <a:endParaRPr lang="pt-BR" sz="2400" kern="0" dirty="0">
              <a:solidFill>
                <a:srgbClr val="00B050"/>
              </a:solidFill>
            </a:endParaRPr>
          </a:p>
        </p:txBody>
      </p:sp>
      <p:sp>
        <p:nvSpPr>
          <p:cNvPr id="19" name="Título 1"/>
          <p:cNvSpPr txBox="1">
            <a:spLocks/>
          </p:cNvSpPr>
          <p:nvPr/>
        </p:nvSpPr>
        <p:spPr>
          <a:xfrm>
            <a:off x="1102367" y="292494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4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DESPESAS – MAIO </a:t>
            </a:r>
            <a:endParaRPr lang="pt-BR" sz="2400" kern="0" dirty="0">
              <a:solidFill>
                <a:srgbClr val="FF0000"/>
              </a:solidFill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1741009" y="21792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ctr"/>
            <a:r>
              <a:rPr lang="pt-BR" sz="2400" b="1" kern="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MAIO </a:t>
            </a:r>
            <a:endParaRPr lang="pt-BR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878061"/>
              </p:ext>
            </p:extLst>
          </p:nvPr>
        </p:nvGraphicFramePr>
        <p:xfrm>
          <a:off x="685800" y="1243011"/>
          <a:ext cx="7990656" cy="1504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8088"/>
                <a:gridCol w="5390280"/>
                <a:gridCol w="2022288"/>
              </a:tblGrid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RECEITA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Saldo do Exercício Anterior em Conta Corrente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R$: 295.162,34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02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Juros do Investimento 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$: 2.464,03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03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Contribuição </a:t>
                      </a:r>
                      <a:r>
                        <a:rPr lang="pt-BR" sz="1800" b="1">
                          <a:effectLst/>
                          <a:latin typeface="+mn-lt"/>
                        </a:rPr>
                        <a:t>de </a:t>
                      </a:r>
                      <a:r>
                        <a:rPr lang="pt-BR" sz="1800" b="1" smtClean="0">
                          <a:effectLst/>
                          <a:latin typeface="+mn-lt"/>
                        </a:rPr>
                        <a:t>sócios (Maio)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114,99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Total: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297.741,36</a:t>
                      </a:r>
                      <a:endParaRPr lang="pt-BR" sz="18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997340"/>
              </p:ext>
            </p:extLst>
          </p:nvPr>
        </p:nvGraphicFramePr>
        <p:xfrm>
          <a:off x="395536" y="3538024"/>
          <a:ext cx="8496943" cy="1773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0250"/>
                <a:gridCol w="6095217"/>
                <a:gridCol w="1971476"/>
              </a:tblGrid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DESPESAS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6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Folha de Funcionários, Prestadores de Serviços, DARF e FGTS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51.115,75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FUNDO DE GREVE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(Abril)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6.404,42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03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FUNDO Rotativo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12,120,00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04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 Diversas </a:t>
                      </a:r>
                      <a:r>
                        <a:rPr lang="pt-BR" sz="1600" b="1" dirty="0" smtClean="0">
                          <a:effectLst/>
                        </a:rPr>
                        <a:t>(campanhas,</a:t>
                      </a:r>
                      <a:r>
                        <a:rPr lang="pt-BR" sz="1600" b="1" baseline="0" dirty="0" smtClean="0">
                          <a:effectLst/>
                        </a:rPr>
                        <a:t> reformas, visitas, </a:t>
                      </a:r>
                      <a:r>
                        <a:rPr lang="pt-BR" sz="1600" b="1" baseline="0" dirty="0" err="1" smtClean="0">
                          <a:effectLst/>
                        </a:rPr>
                        <a:t>etc</a:t>
                      </a:r>
                      <a:r>
                        <a:rPr lang="pt-BR" sz="1600" b="1" baseline="0" dirty="0" smtClean="0">
                          <a:effectLst/>
                        </a:rPr>
                        <a:t>)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64.487,25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 do Investimento – </a:t>
                      </a:r>
                      <a:r>
                        <a:rPr lang="pt-BR" sz="1600" b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Resgate</a:t>
                      </a:r>
                      <a:r>
                        <a:rPr lang="pt-BR" sz="1600" b="1" baseline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 Tarifas Bancarias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R$ 841,29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Total: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134.968,71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798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ítulo 1"/>
          <p:cNvSpPr txBox="1">
            <a:spLocks/>
          </p:cNvSpPr>
          <p:nvPr/>
        </p:nvSpPr>
        <p:spPr>
          <a:xfrm>
            <a:off x="1741009" y="21792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ctr"/>
            <a:r>
              <a:rPr lang="pt-BR" sz="2400" b="1" kern="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SALDO – MAIO </a:t>
            </a:r>
            <a:endParaRPr lang="pt-BR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822549"/>
              </p:ext>
            </p:extLst>
          </p:nvPr>
        </p:nvGraphicFramePr>
        <p:xfrm>
          <a:off x="539552" y="2780928"/>
          <a:ext cx="8280921" cy="123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EXTRAS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96.341,76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JUROS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563,07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SALDO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TOTAL – POUPANÇA EXTRA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96.904,83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635311"/>
              </p:ext>
            </p:extLst>
          </p:nvPr>
        </p:nvGraphicFramePr>
        <p:xfrm>
          <a:off x="539552" y="1124744"/>
          <a:ext cx="8280921" cy="123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RECEITA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297.741,36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134.968,71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SALDO </a:t>
                      </a:r>
                      <a:r>
                        <a:rPr lang="pt-BR" sz="1800" b="1" dirty="0">
                          <a:effectLst/>
                          <a:latin typeface="+mn-lt"/>
                        </a:rPr>
                        <a:t>EM CONTA CORRENTE E INVESTIMENTOS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162.772,65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Título 1"/>
          <p:cNvSpPr txBox="1">
            <a:spLocks/>
          </p:cNvSpPr>
          <p:nvPr/>
        </p:nvSpPr>
        <p:spPr>
          <a:xfrm>
            <a:off x="1030359" y="548680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CONTA CORRENTE </a:t>
            </a:r>
            <a:endParaRPr lang="pt-BR" sz="2000" kern="0" dirty="0">
              <a:solidFill>
                <a:srgbClr val="FF0000"/>
              </a:solidFill>
            </a:endParaRP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218830"/>
              </p:ext>
            </p:extLst>
          </p:nvPr>
        </p:nvGraphicFramePr>
        <p:xfrm>
          <a:off x="539552" y="4428074"/>
          <a:ext cx="8280921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FUNDO DE GREVE – 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SALDO</a:t>
                      </a:r>
                      <a:endParaRPr lang="pt-BR" sz="1800" b="1" dirty="0" smtClean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145.033,86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FUNDO DE GREVE –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ABRIL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$: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6.404,42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+mn-lt"/>
                        </a:rPr>
                        <a:t>JUROS</a:t>
                      </a:r>
                      <a:endParaRPr lang="pt-BR" b="1" dirty="0">
                        <a:latin typeface="+mn-lt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+mn-lt"/>
                        </a:rPr>
                        <a:t>R$: 839,58</a:t>
                      </a:r>
                      <a:endParaRPr lang="pt-BR" b="1" dirty="0">
                        <a:latin typeface="+mn-lt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SALDO DA POUPANÇA FUNDO DE GREVE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152.277,86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Título 1"/>
          <p:cNvSpPr txBox="1">
            <a:spLocks/>
          </p:cNvSpPr>
          <p:nvPr/>
        </p:nvSpPr>
        <p:spPr>
          <a:xfrm>
            <a:off x="755576" y="2204864"/>
            <a:ext cx="8366178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POUPANÇA EXTRA 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pt-BR" sz="16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Psicólogo, Médico, Sede, Ginásio, Aposentados e Juros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)  </a:t>
            </a:r>
            <a:endParaRPr lang="pt-BR" kern="0" dirty="0">
              <a:solidFill>
                <a:srgbClr val="FF0000"/>
              </a:solidFill>
            </a:endParaRPr>
          </a:p>
        </p:txBody>
      </p:sp>
      <p:sp>
        <p:nvSpPr>
          <p:cNvPr id="16" name="Título 1"/>
          <p:cNvSpPr txBox="1">
            <a:spLocks/>
          </p:cNvSpPr>
          <p:nvPr/>
        </p:nvSpPr>
        <p:spPr>
          <a:xfrm>
            <a:off x="1030358" y="3861048"/>
            <a:ext cx="8366178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POUPANÇA FUNDO DE GREVE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  </a:t>
            </a:r>
            <a:endParaRPr lang="pt-BR" kern="0" dirty="0">
              <a:solidFill>
                <a:srgbClr val="FF0000"/>
              </a:solidFill>
            </a:endParaRPr>
          </a:p>
        </p:txBody>
      </p:sp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7978"/>
              </p:ext>
            </p:extLst>
          </p:nvPr>
        </p:nvGraphicFramePr>
        <p:xfrm>
          <a:off x="467544" y="6093296"/>
          <a:ext cx="8280921" cy="329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8632"/>
                <a:gridCol w="2592289"/>
              </a:tblGrid>
              <a:tr h="14520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2060"/>
                          </a:solidFill>
                          <a:effectLst/>
                        </a:rPr>
                        <a:t>SALDO TOTAL DE JANEIRO</a:t>
                      </a:r>
                      <a:endParaRPr lang="pt-BR" sz="2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R$: 411.955,34</a:t>
                      </a:r>
                      <a:endParaRPr lang="pt-BR" sz="2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550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ítulo 1"/>
          <p:cNvSpPr txBox="1">
            <a:spLocks/>
          </p:cNvSpPr>
          <p:nvPr/>
        </p:nvSpPr>
        <p:spPr>
          <a:xfrm>
            <a:off x="1102367" y="641301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400" b="1" kern="0" dirty="0" smtClean="0">
                <a:solidFill>
                  <a:srgbClr val="00B050"/>
                </a:solidFill>
                <a:ea typeface="Arial Unicode MS" pitchFamily="34" charset="-128"/>
                <a:cs typeface="Arial Unicode MS" pitchFamily="34" charset="-128"/>
              </a:rPr>
              <a:t>RECEITA – JUNHO</a:t>
            </a:r>
            <a:endParaRPr lang="pt-BR" sz="2400" kern="0" dirty="0">
              <a:solidFill>
                <a:srgbClr val="00B050"/>
              </a:solidFill>
            </a:endParaRPr>
          </a:p>
        </p:txBody>
      </p:sp>
      <p:sp>
        <p:nvSpPr>
          <p:cNvPr id="19" name="Título 1"/>
          <p:cNvSpPr txBox="1">
            <a:spLocks/>
          </p:cNvSpPr>
          <p:nvPr/>
        </p:nvSpPr>
        <p:spPr>
          <a:xfrm>
            <a:off x="1102367" y="292494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4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DESPESAS – JUNHO </a:t>
            </a:r>
            <a:endParaRPr lang="pt-BR" sz="2400" kern="0" dirty="0">
              <a:solidFill>
                <a:srgbClr val="FF0000"/>
              </a:solidFill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1741009" y="21792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ctr"/>
            <a:r>
              <a:rPr lang="pt-BR" sz="2400" b="1" kern="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JUNHO</a:t>
            </a:r>
            <a:endParaRPr lang="pt-BR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155770"/>
              </p:ext>
            </p:extLst>
          </p:nvPr>
        </p:nvGraphicFramePr>
        <p:xfrm>
          <a:off x="685800" y="1243011"/>
          <a:ext cx="7990656" cy="1504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8088"/>
                <a:gridCol w="5390280"/>
                <a:gridCol w="2022288"/>
              </a:tblGrid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RECEITA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Saldo do Exercício Anterior em Conta Corrente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R$: 162.772,65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02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Juros do Investimento 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$: 2.076,48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03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Contribuição de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sócios (Maio e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Junho)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292.722,32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Total: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457.571,45</a:t>
                      </a:r>
                      <a:endParaRPr lang="pt-BR" sz="18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228544"/>
              </p:ext>
            </p:extLst>
          </p:nvPr>
        </p:nvGraphicFramePr>
        <p:xfrm>
          <a:off x="395536" y="3538024"/>
          <a:ext cx="8496943" cy="1773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0250"/>
                <a:gridCol w="6095217"/>
                <a:gridCol w="1971476"/>
              </a:tblGrid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DESPESAS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6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Folha de Funcionários, Prestadores de Serviços, DARF e FGTS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30.174,57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FUNDO DE GREVE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(maio)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6.932,05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03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FUNDO Rotativo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12,120,00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04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 Diversas </a:t>
                      </a:r>
                      <a:r>
                        <a:rPr lang="pt-BR" sz="1600" b="1" dirty="0" smtClean="0">
                          <a:effectLst/>
                        </a:rPr>
                        <a:t>(campanhas,</a:t>
                      </a:r>
                      <a:r>
                        <a:rPr lang="pt-BR" sz="1600" b="1" baseline="0" dirty="0" smtClean="0">
                          <a:effectLst/>
                        </a:rPr>
                        <a:t> reformas, visitas, </a:t>
                      </a:r>
                      <a:r>
                        <a:rPr lang="pt-BR" sz="1600" b="1" baseline="0" dirty="0" err="1" smtClean="0">
                          <a:effectLst/>
                        </a:rPr>
                        <a:t>etc</a:t>
                      </a:r>
                      <a:r>
                        <a:rPr lang="pt-BR" sz="1600" b="1" baseline="0" dirty="0" smtClean="0">
                          <a:effectLst/>
                        </a:rPr>
                        <a:t>)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$: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38.850,22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 do Investimento – </a:t>
                      </a:r>
                      <a:r>
                        <a:rPr lang="pt-BR" sz="1600" b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Resgate</a:t>
                      </a:r>
                      <a:r>
                        <a:rPr lang="pt-BR" sz="1600" b="1" baseline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 Tarifas Bancarias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R$ 108,59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Total: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88.185,43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842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ítulo 1"/>
          <p:cNvSpPr txBox="1">
            <a:spLocks/>
          </p:cNvSpPr>
          <p:nvPr/>
        </p:nvSpPr>
        <p:spPr>
          <a:xfrm>
            <a:off x="1741009" y="21792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ctr"/>
            <a:r>
              <a:rPr lang="pt-BR" sz="2400" b="1" kern="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SALDO – JUNHO </a:t>
            </a:r>
            <a:endParaRPr lang="pt-BR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058340"/>
              </p:ext>
            </p:extLst>
          </p:nvPr>
        </p:nvGraphicFramePr>
        <p:xfrm>
          <a:off x="539552" y="2780928"/>
          <a:ext cx="8280921" cy="1508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EXTRAS – Saldo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Anterior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96.904,83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EXTRAS – Entrada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34.040,00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JUROS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650,50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SALDO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TOTAL – POUPANÇA EXTRA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131.595,33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199365"/>
              </p:ext>
            </p:extLst>
          </p:nvPr>
        </p:nvGraphicFramePr>
        <p:xfrm>
          <a:off x="539552" y="1124744"/>
          <a:ext cx="8280921" cy="123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RECEITA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457.571,45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88.185,43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SALDO </a:t>
                      </a:r>
                      <a:r>
                        <a:rPr lang="pt-BR" sz="1800" b="1" dirty="0">
                          <a:effectLst/>
                          <a:latin typeface="+mn-lt"/>
                        </a:rPr>
                        <a:t>EM CONTA CORRENTE E INVESTIMENTOS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369.386,02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Título 1"/>
          <p:cNvSpPr txBox="1">
            <a:spLocks/>
          </p:cNvSpPr>
          <p:nvPr/>
        </p:nvSpPr>
        <p:spPr>
          <a:xfrm>
            <a:off x="1030359" y="548680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CONTA CORRENTE </a:t>
            </a:r>
            <a:endParaRPr lang="pt-BR" sz="2000" kern="0" dirty="0">
              <a:solidFill>
                <a:srgbClr val="FF0000"/>
              </a:solidFill>
            </a:endParaRP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8503"/>
              </p:ext>
            </p:extLst>
          </p:nvPr>
        </p:nvGraphicFramePr>
        <p:xfrm>
          <a:off x="539552" y="4759416"/>
          <a:ext cx="8280921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FUNDO DE GREVE –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SALDO</a:t>
                      </a:r>
                      <a:endParaRPr lang="pt-BR" sz="1800" b="1" dirty="0" smtClean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152.277,86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FUNDO DE GREVE –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Maio 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$: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6.932,05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+mn-lt"/>
                        </a:rPr>
                        <a:t>JUROS</a:t>
                      </a:r>
                      <a:endParaRPr lang="pt-BR" b="1" dirty="0">
                        <a:latin typeface="+mn-lt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+mn-lt"/>
                        </a:rPr>
                        <a:t>R$: 1.015,65</a:t>
                      </a:r>
                      <a:endParaRPr lang="pt-BR" b="1" dirty="0">
                        <a:latin typeface="+mn-lt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SALDO DA POUPANÇA FUNDO DE GREVE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160.225,56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Título 1"/>
          <p:cNvSpPr txBox="1">
            <a:spLocks/>
          </p:cNvSpPr>
          <p:nvPr/>
        </p:nvSpPr>
        <p:spPr>
          <a:xfrm>
            <a:off x="755576" y="2204864"/>
            <a:ext cx="8366178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POUPANÇA EXTRA 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pt-BR" sz="16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Psicólogo, Médico, Sede, Ginásio, Aposentados e Juros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)  </a:t>
            </a:r>
            <a:endParaRPr lang="pt-BR" kern="0" dirty="0">
              <a:solidFill>
                <a:srgbClr val="FF0000"/>
              </a:solidFill>
            </a:endParaRPr>
          </a:p>
        </p:txBody>
      </p:sp>
      <p:sp>
        <p:nvSpPr>
          <p:cNvPr id="16" name="Título 1"/>
          <p:cNvSpPr txBox="1">
            <a:spLocks/>
          </p:cNvSpPr>
          <p:nvPr/>
        </p:nvSpPr>
        <p:spPr>
          <a:xfrm>
            <a:off x="1030358" y="4211060"/>
            <a:ext cx="8366178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POUPANÇA FUNDO DE GREVE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  </a:t>
            </a:r>
            <a:endParaRPr lang="pt-BR" kern="0" dirty="0">
              <a:solidFill>
                <a:srgbClr val="FF0000"/>
              </a:solidFill>
            </a:endParaRPr>
          </a:p>
        </p:txBody>
      </p:sp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079561"/>
              </p:ext>
            </p:extLst>
          </p:nvPr>
        </p:nvGraphicFramePr>
        <p:xfrm>
          <a:off x="467544" y="6196160"/>
          <a:ext cx="8280921" cy="329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8632"/>
                <a:gridCol w="2592289"/>
              </a:tblGrid>
              <a:tr h="14520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2060"/>
                          </a:solidFill>
                          <a:effectLst/>
                        </a:rPr>
                        <a:t>SALDO TOTAL DE JANEIRO</a:t>
                      </a:r>
                      <a:endParaRPr lang="pt-BR" sz="2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R$: 661.206,91</a:t>
                      </a:r>
                      <a:endParaRPr lang="pt-BR" sz="2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285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ítulo 1"/>
          <p:cNvSpPr txBox="1">
            <a:spLocks/>
          </p:cNvSpPr>
          <p:nvPr/>
        </p:nvSpPr>
        <p:spPr>
          <a:xfrm>
            <a:off x="1102367" y="641301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400" b="1" kern="0" dirty="0" smtClean="0">
                <a:solidFill>
                  <a:srgbClr val="00B050"/>
                </a:solidFill>
                <a:ea typeface="Arial Unicode MS" pitchFamily="34" charset="-128"/>
                <a:cs typeface="Arial Unicode MS" pitchFamily="34" charset="-128"/>
              </a:rPr>
              <a:t>RECEITA – JULHO</a:t>
            </a:r>
            <a:endParaRPr lang="pt-BR" sz="2400" kern="0" dirty="0">
              <a:solidFill>
                <a:srgbClr val="00B050"/>
              </a:solidFill>
            </a:endParaRPr>
          </a:p>
        </p:txBody>
      </p:sp>
      <p:sp>
        <p:nvSpPr>
          <p:cNvPr id="19" name="Título 1"/>
          <p:cNvSpPr txBox="1">
            <a:spLocks/>
          </p:cNvSpPr>
          <p:nvPr/>
        </p:nvSpPr>
        <p:spPr>
          <a:xfrm>
            <a:off x="1102367" y="292494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4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DESPESAS – JULHO </a:t>
            </a:r>
            <a:endParaRPr lang="pt-BR" sz="2400" kern="0" dirty="0">
              <a:solidFill>
                <a:srgbClr val="FF0000"/>
              </a:solidFill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1741009" y="21792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ctr"/>
            <a:r>
              <a:rPr lang="pt-BR" sz="2400" b="1" kern="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JULHO</a:t>
            </a:r>
            <a:endParaRPr lang="pt-BR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878872"/>
              </p:ext>
            </p:extLst>
          </p:nvPr>
        </p:nvGraphicFramePr>
        <p:xfrm>
          <a:off x="685800" y="1243011"/>
          <a:ext cx="7990656" cy="1504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8088"/>
                <a:gridCol w="5390280"/>
                <a:gridCol w="2022288"/>
              </a:tblGrid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RECEITA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Saldo do Exercício Anterior em Conta Corrente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R$: 369.386,02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02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Juros do Investimento 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$: 3.061,89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03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Contribuição de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sócios (julho)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148.100,06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Total: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520.547,97</a:t>
                      </a:r>
                      <a:endParaRPr lang="pt-BR" sz="18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558905"/>
              </p:ext>
            </p:extLst>
          </p:nvPr>
        </p:nvGraphicFramePr>
        <p:xfrm>
          <a:off x="395536" y="3538024"/>
          <a:ext cx="8496943" cy="20478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0250"/>
                <a:gridCol w="6095217"/>
                <a:gridCol w="1971476"/>
              </a:tblGrid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DESPESAS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6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Folha de Funcionários, Prestadores de Serviços, DARF e FGTS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50.475,19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FUNDO DE GREVE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(junho)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7.453,31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03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FUNDO Rotativo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12,120,00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04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AUDICON</a:t>
                      </a:r>
                      <a:endParaRPr lang="pt-BR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R$:</a:t>
                      </a:r>
                      <a:r>
                        <a:rPr lang="pt-BR" b="1" baseline="0" dirty="0" smtClean="0"/>
                        <a:t> 7.272,00</a:t>
                      </a:r>
                      <a:endParaRPr lang="pt-BR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 Diversas </a:t>
                      </a:r>
                      <a:r>
                        <a:rPr lang="pt-BR" sz="1600" b="1" dirty="0" smtClean="0">
                          <a:effectLst/>
                        </a:rPr>
                        <a:t>(campanhas,</a:t>
                      </a:r>
                      <a:r>
                        <a:rPr lang="pt-BR" sz="1600" b="1" baseline="0" dirty="0" smtClean="0">
                          <a:effectLst/>
                        </a:rPr>
                        <a:t> reformas, visitas, </a:t>
                      </a:r>
                      <a:r>
                        <a:rPr lang="pt-BR" sz="1600" b="1" baseline="0" dirty="0" err="1" smtClean="0">
                          <a:effectLst/>
                        </a:rPr>
                        <a:t>etc</a:t>
                      </a:r>
                      <a:r>
                        <a:rPr lang="pt-BR" sz="1600" b="1" baseline="0" dirty="0" smtClean="0">
                          <a:effectLst/>
                        </a:rPr>
                        <a:t>)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$: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77.116,03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 do Investimento – </a:t>
                      </a:r>
                      <a:r>
                        <a:rPr lang="pt-BR" sz="1600" b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Resgate</a:t>
                      </a:r>
                      <a:r>
                        <a:rPr lang="pt-BR" sz="1600" b="1" baseline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 Tarifas Bancarias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410,04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Total: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154.846,57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352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ítulo 1"/>
          <p:cNvSpPr txBox="1">
            <a:spLocks/>
          </p:cNvSpPr>
          <p:nvPr/>
        </p:nvSpPr>
        <p:spPr>
          <a:xfrm>
            <a:off x="1741009" y="21792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ctr"/>
            <a:r>
              <a:rPr lang="pt-BR" sz="2400" b="1" kern="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SALDO – JULHO </a:t>
            </a:r>
            <a:endParaRPr lang="pt-BR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201582"/>
              </p:ext>
            </p:extLst>
          </p:nvPr>
        </p:nvGraphicFramePr>
        <p:xfrm>
          <a:off x="539552" y="2815200"/>
          <a:ext cx="8280921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EXTRAS – Saldo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Anterior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131.595,33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JUROS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847,66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SALDO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TOTAL – POUPANÇA EXTRA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132.442,99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488892"/>
              </p:ext>
            </p:extLst>
          </p:nvPr>
        </p:nvGraphicFramePr>
        <p:xfrm>
          <a:off x="539552" y="1124744"/>
          <a:ext cx="8280921" cy="123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RECEITA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520.547,97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154.846,57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SALDO </a:t>
                      </a:r>
                      <a:r>
                        <a:rPr lang="pt-BR" sz="1800" b="1" dirty="0">
                          <a:effectLst/>
                          <a:latin typeface="+mn-lt"/>
                        </a:rPr>
                        <a:t>EM CONTA CORRENTE E INVESTIMENTOS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365.701,40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Título 1"/>
          <p:cNvSpPr txBox="1">
            <a:spLocks/>
          </p:cNvSpPr>
          <p:nvPr/>
        </p:nvSpPr>
        <p:spPr>
          <a:xfrm>
            <a:off x="1030359" y="548680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CONTA CORRENTE </a:t>
            </a:r>
            <a:endParaRPr lang="pt-BR" sz="2000" kern="0" dirty="0">
              <a:solidFill>
                <a:srgbClr val="FF0000"/>
              </a:solidFill>
            </a:endParaRP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748869"/>
              </p:ext>
            </p:extLst>
          </p:nvPr>
        </p:nvGraphicFramePr>
        <p:xfrm>
          <a:off x="539552" y="4553420"/>
          <a:ext cx="8280921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FUNDO DE GREVE –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SALDO</a:t>
                      </a:r>
                      <a:endParaRPr lang="pt-BR" sz="1800" b="1" dirty="0" smtClean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160.225,56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FUNDO DE GREVE –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Junho 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$: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7.453,31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+mn-lt"/>
                        </a:rPr>
                        <a:t>JUROS</a:t>
                      </a:r>
                      <a:endParaRPr lang="pt-BR" b="1" dirty="0">
                        <a:latin typeface="+mn-lt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+mn-lt"/>
                        </a:rPr>
                        <a:t>R$: 1.043,77</a:t>
                      </a:r>
                      <a:endParaRPr lang="pt-BR" b="1" dirty="0">
                        <a:latin typeface="+mn-lt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SALDO DA POUPANÇA FUNDO DE GREVE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168.722,64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Título 1"/>
          <p:cNvSpPr txBox="1">
            <a:spLocks/>
          </p:cNvSpPr>
          <p:nvPr/>
        </p:nvSpPr>
        <p:spPr>
          <a:xfrm>
            <a:off x="755576" y="2239136"/>
            <a:ext cx="8366178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POUPANÇA EXTRA 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pt-BR" sz="16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Psicólogo, Médico, Sede, Ginásio, Aposentados e Juros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)  </a:t>
            </a:r>
            <a:endParaRPr lang="pt-BR" kern="0" dirty="0">
              <a:solidFill>
                <a:srgbClr val="FF0000"/>
              </a:solidFill>
            </a:endParaRPr>
          </a:p>
        </p:txBody>
      </p:sp>
      <p:sp>
        <p:nvSpPr>
          <p:cNvPr id="16" name="Título 1"/>
          <p:cNvSpPr txBox="1">
            <a:spLocks/>
          </p:cNvSpPr>
          <p:nvPr/>
        </p:nvSpPr>
        <p:spPr>
          <a:xfrm>
            <a:off x="1030358" y="4005064"/>
            <a:ext cx="8366178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POUPANÇA FUNDO DE GREVE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  </a:t>
            </a:r>
            <a:endParaRPr lang="pt-BR" kern="0" dirty="0">
              <a:solidFill>
                <a:srgbClr val="FF0000"/>
              </a:solidFill>
            </a:endParaRPr>
          </a:p>
        </p:txBody>
      </p:sp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396741"/>
              </p:ext>
            </p:extLst>
          </p:nvPr>
        </p:nvGraphicFramePr>
        <p:xfrm>
          <a:off x="467544" y="6196160"/>
          <a:ext cx="8280921" cy="329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8632"/>
                <a:gridCol w="2592289"/>
              </a:tblGrid>
              <a:tr h="14520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2060"/>
                          </a:solidFill>
                          <a:effectLst/>
                        </a:rPr>
                        <a:t>SALDO TOTAL DE JANEIRO</a:t>
                      </a:r>
                      <a:endParaRPr lang="pt-BR" sz="2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R$: 666.867,03</a:t>
                      </a:r>
                      <a:endParaRPr lang="pt-BR" sz="2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650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ítulo 1"/>
          <p:cNvSpPr txBox="1">
            <a:spLocks/>
          </p:cNvSpPr>
          <p:nvPr/>
        </p:nvSpPr>
        <p:spPr>
          <a:xfrm>
            <a:off x="1102367" y="641301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400" b="1" kern="0" dirty="0" smtClean="0">
                <a:solidFill>
                  <a:srgbClr val="00B050"/>
                </a:solidFill>
                <a:ea typeface="Arial Unicode MS" pitchFamily="34" charset="-128"/>
                <a:cs typeface="Arial Unicode MS" pitchFamily="34" charset="-128"/>
              </a:rPr>
              <a:t>RECEITA – AGOSTO</a:t>
            </a:r>
            <a:endParaRPr lang="pt-BR" sz="2400" kern="0" dirty="0">
              <a:solidFill>
                <a:srgbClr val="00B050"/>
              </a:solidFill>
            </a:endParaRPr>
          </a:p>
        </p:txBody>
      </p:sp>
      <p:sp>
        <p:nvSpPr>
          <p:cNvPr id="19" name="Título 1"/>
          <p:cNvSpPr txBox="1">
            <a:spLocks/>
          </p:cNvSpPr>
          <p:nvPr/>
        </p:nvSpPr>
        <p:spPr>
          <a:xfrm>
            <a:off x="1102367" y="292494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4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DESPESAS – AGOSTO </a:t>
            </a:r>
            <a:endParaRPr lang="pt-BR" sz="2400" kern="0" dirty="0">
              <a:solidFill>
                <a:srgbClr val="FF0000"/>
              </a:solidFill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1741009" y="21792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ctr"/>
            <a:r>
              <a:rPr lang="pt-BR" sz="2400" b="1" kern="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AGOSTO</a:t>
            </a:r>
            <a:endParaRPr lang="pt-BR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29963"/>
              </p:ext>
            </p:extLst>
          </p:nvPr>
        </p:nvGraphicFramePr>
        <p:xfrm>
          <a:off x="685800" y="1243011"/>
          <a:ext cx="7990656" cy="1504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8088"/>
                <a:gridCol w="5390280"/>
                <a:gridCol w="2022288"/>
              </a:tblGrid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RECEITA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Saldo do Exercício Anterior em Conta Corrente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R$: 365.701,40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02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Juros do Investimento 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$: 3.712,94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03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Contribuição de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sócios (agosto)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156.597,84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Total: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526.012,18</a:t>
                      </a:r>
                      <a:endParaRPr lang="pt-BR" sz="18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393479"/>
              </p:ext>
            </p:extLst>
          </p:nvPr>
        </p:nvGraphicFramePr>
        <p:xfrm>
          <a:off x="395536" y="3538024"/>
          <a:ext cx="8496943" cy="1773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0250"/>
                <a:gridCol w="6095217"/>
                <a:gridCol w="1971476"/>
              </a:tblGrid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DESPESAS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6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Folha de Funcionários, Prestadores de Serviços, DARF e FGTS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44.312,44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FUNDO DE GREVE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(julho)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7.405,03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03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FUNDO Rotativo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12,120,00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 Diversas </a:t>
                      </a:r>
                      <a:r>
                        <a:rPr lang="pt-BR" sz="1600" b="1" dirty="0" smtClean="0">
                          <a:effectLst/>
                        </a:rPr>
                        <a:t>(campanhas,</a:t>
                      </a:r>
                      <a:r>
                        <a:rPr lang="pt-BR" sz="1600" b="1" baseline="0" dirty="0" smtClean="0">
                          <a:effectLst/>
                        </a:rPr>
                        <a:t> reformas, visitas, </a:t>
                      </a:r>
                      <a:r>
                        <a:rPr lang="pt-BR" sz="1600" b="1" baseline="0" dirty="0" err="1" smtClean="0">
                          <a:effectLst/>
                        </a:rPr>
                        <a:t>etc</a:t>
                      </a:r>
                      <a:r>
                        <a:rPr lang="pt-BR" sz="1600" b="1" baseline="0" dirty="0" smtClean="0">
                          <a:effectLst/>
                        </a:rPr>
                        <a:t>)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$: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62.348,69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 do Investimento – </a:t>
                      </a:r>
                      <a:r>
                        <a:rPr lang="pt-BR" sz="1600" b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Resgate</a:t>
                      </a:r>
                      <a:r>
                        <a:rPr lang="pt-BR" sz="1600" b="1" baseline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 Tarifas Bancarias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608,77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Total: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126.794,93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229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ítulo 1"/>
          <p:cNvSpPr txBox="1">
            <a:spLocks/>
          </p:cNvSpPr>
          <p:nvPr/>
        </p:nvSpPr>
        <p:spPr>
          <a:xfrm>
            <a:off x="1741009" y="21792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ctr"/>
            <a:r>
              <a:rPr lang="pt-BR" sz="2400" b="1" kern="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SALDO – AGOSTO </a:t>
            </a:r>
            <a:endParaRPr lang="pt-BR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899617"/>
              </p:ext>
            </p:extLst>
          </p:nvPr>
        </p:nvGraphicFramePr>
        <p:xfrm>
          <a:off x="539552" y="2815200"/>
          <a:ext cx="8280921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EXTRAS – Saldo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Anterior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132.442,99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JUROS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917,71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SALDO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TOTAL – POUPANÇA EXTRA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133.360,70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378843"/>
              </p:ext>
            </p:extLst>
          </p:nvPr>
        </p:nvGraphicFramePr>
        <p:xfrm>
          <a:off x="539552" y="1124744"/>
          <a:ext cx="8280921" cy="123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RECEITA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526.012,18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126.794,93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SALDO </a:t>
                      </a:r>
                      <a:r>
                        <a:rPr lang="pt-BR" sz="1800" b="1" dirty="0">
                          <a:effectLst/>
                          <a:latin typeface="+mn-lt"/>
                        </a:rPr>
                        <a:t>EM CONTA CORRENTE E INVESTIMENTOS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399.217,25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Título 1"/>
          <p:cNvSpPr txBox="1">
            <a:spLocks/>
          </p:cNvSpPr>
          <p:nvPr/>
        </p:nvSpPr>
        <p:spPr>
          <a:xfrm>
            <a:off x="1030359" y="548680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CONTA CORRENTE </a:t>
            </a:r>
            <a:endParaRPr lang="pt-BR" sz="2000" kern="0" dirty="0">
              <a:solidFill>
                <a:srgbClr val="FF0000"/>
              </a:solidFill>
            </a:endParaRP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758609"/>
              </p:ext>
            </p:extLst>
          </p:nvPr>
        </p:nvGraphicFramePr>
        <p:xfrm>
          <a:off x="539552" y="4553420"/>
          <a:ext cx="8280921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FUNDO DE GREVE –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SALDO</a:t>
                      </a:r>
                      <a:endParaRPr lang="pt-BR" sz="1800" b="1" dirty="0" smtClean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168.722,64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FUNDO DE GREVE –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Junho 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$: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7.405,03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+mn-lt"/>
                        </a:rPr>
                        <a:t>JUROS</a:t>
                      </a:r>
                      <a:endParaRPr lang="pt-BR" b="1" dirty="0">
                        <a:latin typeface="+mn-lt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+mn-lt"/>
                        </a:rPr>
                        <a:t>R$: 1.180,40</a:t>
                      </a:r>
                      <a:endParaRPr lang="pt-BR" b="1" dirty="0">
                        <a:latin typeface="+mn-lt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SALDO DA POUPANÇA FUNDO DE GREVE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177.308,07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Título 1"/>
          <p:cNvSpPr txBox="1">
            <a:spLocks/>
          </p:cNvSpPr>
          <p:nvPr/>
        </p:nvSpPr>
        <p:spPr>
          <a:xfrm>
            <a:off x="755576" y="2239136"/>
            <a:ext cx="8366178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POUPANÇA EXTRA 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pt-BR" sz="16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Psicólogo, Médico, Sede, Ginásio, Aposentados e Juros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)  </a:t>
            </a:r>
            <a:endParaRPr lang="pt-BR" kern="0" dirty="0">
              <a:solidFill>
                <a:srgbClr val="FF0000"/>
              </a:solidFill>
            </a:endParaRPr>
          </a:p>
        </p:txBody>
      </p:sp>
      <p:sp>
        <p:nvSpPr>
          <p:cNvPr id="16" name="Título 1"/>
          <p:cNvSpPr txBox="1">
            <a:spLocks/>
          </p:cNvSpPr>
          <p:nvPr/>
        </p:nvSpPr>
        <p:spPr>
          <a:xfrm>
            <a:off x="1030358" y="4005064"/>
            <a:ext cx="8366178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POUPANÇA FUNDO DE GREVE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  </a:t>
            </a:r>
            <a:endParaRPr lang="pt-BR" kern="0" dirty="0">
              <a:solidFill>
                <a:srgbClr val="FF0000"/>
              </a:solidFill>
            </a:endParaRPr>
          </a:p>
        </p:txBody>
      </p:sp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485749"/>
              </p:ext>
            </p:extLst>
          </p:nvPr>
        </p:nvGraphicFramePr>
        <p:xfrm>
          <a:off x="467544" y="6196160"/>
          <a:ext cx="8280921" cy="329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8632"/>
                <a:gridCol w="2592289"/>
              </a:tblGrid>
              <a:tr h="14520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2060"/>
                          </a:solidFill>
                          <a:effectLst/>
                        </a:rPr>
                        <a:t>SALDO TOTAL DE AGOSTO</a:t>
                      </a:r>
                      <a:r>
                        <a:rPr lang="pt-BR" sz="2400" b="1" baseline="0" dirty="0" smtClean="0">
                          <a:solidFill>
                            <a:srgbClr val="002060"/>
                          </a:solidFill>
                          <a:effectLst/>
                        </a:rPr>
                        <a:t> – 2022 </a:t>
                      </a:r>
                      <a:endParaRPr lang="pt-BR" sz="2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pt-BR" sz="2400" b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$: 709.886,02</a:t>
                      </a:r>
                      <a:endParaRPr lang="pt-BR" sz="2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31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8164" y="1762884"/>
            <a:ext cx="7248119" cy="3322300"/>
          </a:xfrm>
        </p:spPr>
        <p:txBody>
          <a:bodyPr>
            <a:normAutofit fontScale="90000"/>
          </a:bodyPr>
          <a:lstStyle/>
          <a:p>
            <a:pPr algn="just"/>
            <a:r>
              <a:rPr lang="pt-BR" b="1" dirty="0" smtClean="0"/>
              <a:t>A Honestidade, Seriedade, Transparência, Dedicação, Empenho, Respeito e Compromisso com a Coletividade, São as Molas que nos Movem, Impulsionam e Fortalecem para Irmos cada Vez Mais à Frente.</a:t>
            </a:r>
            <a:endParaRPr lang="pt-BR" b="1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140305" y="6090347"/>
            <a:ext cx="7248119" cy="72302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pt-BR" sz="2800" b="1" dirty="0" smtClean="0">
                <a:solidFill>
                  <a:srgbClr val="002060"/>
                </a:solidFill>
              </a:rPr>
              <a:t>Diretoria Executiva do SINPROSAN</a:t>
            </a:r>
          </a:p>
        </p:txBody>
      </p:sp>
    </p:spTree>
    <p:extLst>
      <p:ext uri="{BB962C8B-B14F-4D97-AF65-F5344CB8AC3E}">
        <p14:creationId xmlns:p14="http://schemas.microsoft.com/office/powerpoint/2010/main" val="1502031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12" name="Título 1"/>
          <p:cNvSpPr>
            <a:spLocks noGrp="1"/>
          </p:cNvSpPr>
          <p:nvPr>
            <p:ph type="ctrTitle"/>
          </p:nvPr>
        </p:nvSpPr>
        <p:spPr>
          <a:xfrm>
            <a:off x="1505036" y="545604"/>
            <a:ext cx="6133929" cy="651148"/>
          </a:xfrm>
        </p:spPr>
        <p:txBody>
          <a:bodyPr>
            <a:noAutofit/>
          </a:bodyPr>
          <a:lstStyle/>
          <a:p>
            <a:pPr lvl="1" algn="ctr" eaLnBrk="1" hangingPunct="1"/>
            <a:r>
              <a:rPr lang="pt-BR" sz="28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  <a:t>JANEIRO A  AGOSTO 2022</a:t>
            </a:r>
            <a:br>
              <a:rPr lang="pt-BR" sz="28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pt-BR" sz="28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  <a:t>ESPELHO GERAL</a:t>
            </a:r>
            <a:endParaRPr lang="pt-BR" sz="2800" dirty="0"/>
          </a:p>
        </p:txBody>
      </p:sp>
      <p:sp>
        <p:nvSpPr>
          <p:cNvPr id="13" name="Subtítulo 2"/>
          <p:cNvSpPr txBox="1">
            <a:spLocks/>
          </p:cNvSpPr>
          <p:nvPr/>
        </p:nvSpPr>
        <p:spPr>
          <a:xfrm>
            <a:off x="1150059" y="2492896"/>
            <a:ext cx="7598405" cy="2754216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</a:rPr>
              <a:t>SALDO CONTA CORRENTE </a:t>
            </a:r>
            <a:r>
              <a:rPr lang="pt-BR" sz="2000" dirty="0" smtClean="0">
                <a:solidFill>
                  <a:srgbClr val="002060"/>
                </a:solidFill>
                <a:latin typeface="Arial Narrow" pitchFamily="34" charset="0"/>
              </a:rPr>
              <a:t>.........................................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R$: 152.430,30</a:t>
            </a: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</a:rPr>
              <a:t>POUPANCA EXTRA</a:t>
            </a:r>
            <a:r>
              <a:rPr lang="pt-BR" sz="2000" b="1" dirty="0" smtClean="0">
                <a:solidFill>
                  <a:schemeClr val="tx2"/>
                </a:solidFill>
                <a:latin typeface="Arial Narrow" pitchFamily="34" charset="0"/>
              </a:rPr>
              <a:t> </a:t>
            </a:r>
            <a:r>
              <a:rPr lang="pt-BR" sz="2000" dirty="0" smtClean="0">
                <a:solidFill>
                  <a:schemeClr val="tx2"/>
                </a:solidFill>
                <a:latin typeface="Arial Narrow" pitchFamily="34" charset="0"/>
              </a:rPr>
              <a:t>.......................................................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R$:</a:t>
            </a:r>
            <a:r>
              <a:rPr lang="pt-BR" sz="2400" b="1" dirty="0" smtClean="0">
                <a:latin typeface="Arial Narrow" pitchFamily="34" charset="0"/>
              </a:rPr>
              <a:t>82.095,90</a:t>
            </a:r>
            <a:r>
              <a:rPr kumimoji="0" lang="pt-BR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</a:t>
            </a:r>
            <a:endParaRPr kumimoji="0" lang="pt-BR" sz="24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 Narrow" pitchFamily="34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</a:rPr>
              <a:t>POUPANÇA FUNDO DE GREVE </a:t>
            </a:r>
            <a:r>
              <a:rPr lang="pt-BR" sz="2000" noProof="0" dirty="0" smtClean="0">
                <a:solidFill>
                  <a:schemeClr val="tx2"/>
                </a:solidFill>
                <a:latin typeface="Arial Narrow" pitchFamily="34" charset="0"/>
              </a:rPr>
              <a:t>..................................</a:t>
            </a:r>
            <a:r>
              <a:rPr lang="pt-BR" sz="2000" dirty="0" smtClean="0">
                <a:solidFill>
                  <a:schemeClr val="tx2"/>
                </a:solidFill>
                <a:latin typeface="Arial Narrow" pitchFamily="34" charset="0"/>
              </a:rPr>
              <a:t> </a:t>
            </a: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R$: </a:t>
            </a:r>
            <a:r>
              <a:rPr lang="pt-BR" sz="2400" b="1" dirty="0" smtClean="0">
                <a:latin typeface="Arial Narrow" pitchFamily="34" charset="0"/>
              </a:rPr>
              <a:t>119.981,20</a:t>
            </a: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endParaRPr kumimoji="0" lang="pt-BR" sz="24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 Narrow" pitchFamily="34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SALDO TOTAL 2021 .......................... R$ 354.507,40</a:t>
            </a:r>
            <a:endParaRPr kumimoji="0" lang="pt-BR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 3"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sp>
        <p:nvSpPr>
          <p:cNvPr id="14" name="Título 1"/>
          <p:cNvSpPr txBox="1">
            <a:spLocks/>
          </p:cNvSpPr>
          <p:nvPr/>
        </p:nvSpPr>
        <p:spPr>
          <a:xfrm>
            <a:off x="827584" y="1656060"/>
            <a:ext cx="7776864" cy="6511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ctr"/>
            <a:r>
              <a:rPr lang="pt-BR" sz="2800" b="1" kern="0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  <a:t>SALDO DO EXERCÍCIO ANTERIOR - 2021</a:t>
            </a:r>
            <a:endParaRPr lang="pt-BR" sz="2800" kern="0" dirty="0"/>
          </a:p>
        </p:txBody>
      </p:sp>
    </p:spTree>
    <p:extLst>
      <p:ext uri="{BB962C8B-B14F-4D97-AF65-F5344CB8AC3E}">
        <p14:creationId xmlns:p14="http://schemas.microsoft.com/office/powerpoint/2010/main" val="168803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706453"/>
              </p:ext>
            </p:extLst>
          </p:nvPr>
        </p:nvGraphicFramePr>
        <p:xfrm>
          <a:off x="611560" y="1268760"/>
          <a:ext cx="8280920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7"/>
                <a:gridCol w="5809625"/>
                <a:gridCol w="1872208"/>
              </a:tblGrid>
              <a:tr h="23659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Nº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DESCRIÇÃO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RECEITA</a:t>
                      </a:r>
                      <a:endParaRPr lang="pt-B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59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01</a:t>
                      </a:r>
                      <a:endParaRPr lang="pt-B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Saldo do Exercício </a:t>
                      </a:r>
                      <a:r>
                        <a:rPr lang="pt-BR" sz="2000" b="1" dirty="0" smtClean="0">
                          <a:effectLst/>
                        </a:rPr>
                        <a:t>Anterior – 2021 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 Narrow" pitchFamily="34" charset="0"/>
                        </a:rPr>
                        <a:t>R$: 152.430,30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659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02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Juros do Investimento 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R$ </a:t>
                      </a:r>
                      <a:r>
                        <a:rPr lang="pt-BR" sz="2000" b="1" dirty="0" smtClean="0">
                          <a:effectLst/>
                        </a:rPr>
                        <a:t>655,86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59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03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Contribuição de sócios 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R$: 159,00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659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 </a:t>
                      </a:r>
                      <a:endParaRPr lang="pt-BR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 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59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 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Total: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R$: 153.245,16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Título 1"/>
          <p:cNvSpPr txBox="1">
            <a:spLocks/>
          </p:cNvSpPr>
          <p:nvPr/>
        </p:nvSpPr>
        <p:spPr>
          <a:xfrm>
            <a:off x="1102367" y="641301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400" b="1" kern="0" dirty="0" smtClean="0">
                <a:solidFill>
                  <a:srgbClr val="00B050"/>
                </a:solidFill>
                <a:ea typeface="Arial Unicode MS" pitchFamily="34" charset="-128"/>
                <a:cs typeface="Arial Unicode MS" pitchFamily="34" charset="-128"/>
              </a:rPr>
              <a:t>RECEITA – JANEIRO </a:t>
            </a:r>
            <a:endParaRPr lang="pt-BR" sz="2400" kern="0" dirty="0">
              <a:solidFill>
                <a:srgbClr val="00B050"/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369655"/>
              </p:ext>
            </p:extLst>
          </p:nvPr>
        </p:nvGraphicFramePr>
        <p:xfrm>
          <a:off x="611560" y="3758152"/>
          <a:ext cx="8280919" cy="2468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7"/>
                <a:gridCol w="5777958"/>
                <a:gridCol w="1903874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Nº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DESCRIÇÃO 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DESPESAS</a:t>
                      </a:r>
                      <a:endParaRPr lang="pt-BR" sz="20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407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01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Folha de Funcionários, Prestadores de Serviços, DARF e </a:t>
                      </a:r>
                      <a:r>
                        <a:rPr lang="pt-BR" sz="2000" b="1" dirty="0" smtClean="0">
                          <a:effectLst/>
                        </a:rPr>
                        <a:t>FGTS.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R$: 30.166,18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02</a:t>
                      </a:r>
                      <a:endParaRPr lang="pt-BR" sz="20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Fundo Rotativo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R$: 12.120,00</a:t>
                      </a:r>
                      <a:endParaRPr lang="pt-BR" sz="20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03</a:t>
                      </a:r>
                      <a:endParaRPr lang="pt-BR" sz="20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FUNDO DE GREVE MÊS 12/2021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R$ 5.685,80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04</a:t>
                      </a:r>
                      <a:endParaRPr lang="pt-BR" sz="20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DB CEST CAIXA ECONOMICA</a:t>
                      </a:r>
                      <a:endParaRPr lang="pt-BR" sz="20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R$: 99,00</a:t>
                      </a:r>
                      <a:endParaRPr lang="pt-BR" sz="20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16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05</a:t>
                      </a:r>
                      <a:endParaRPr lang="pt-BR" sz="20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Despesas </a:t>
                      </a:r>
                      <a:r>
                        <a:rPr lang="pt-BR" sz="2000" b="1" dirty="0" smtClean="0">
                          <a:effectLst/>
                        </a:rPr>
                        <a:t>diversas </a:t>
                      </a:r>
                      <a:r>
                        <a:rPr lang="pt-BR" sz="1500" b="1" dirty="0" smtClean="0">
                          <a:effectLst/>
                        </a:rPr>
                        <a:t>(campanhas,</a:t>
                      </a:r>
                      <a:r>
                        <a:rPr lang="pt-BR" sz="1500" b="1" baseline="0" dirty="0" smtClean="0">
                          <a:effectLst/>
                        </a:rPr>
                        <a:t> reformas, visitas, </a:t>
                      </a:r>
                      <a:r>
                        <a:rPr lang="pt-BR" sz="1500" b="1" baseline="0" dirty="0" err="1" smtClean="0">
                          <a:effectLst/>
                        </a:rPr>
                        <a:t>etc</a:t>
                      </a:r>
                      <a:r>
                        <a:rPr lang="pt-BR" sz="1500" b="1" baseline="0" dirty="0" smtClean="0">
                          <a:effectLst/>
                        </a:rPr>
                        <a:t>)</a:t>
                      </a:r>
                      <a:endParaRPr lang="pt-BR" sz="15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R$ 33.659,60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effectLst/>
                        </a:rPr>
                        <a:t> </a:t>
                      </a:r>
                      <a:endParaRPr lang="pt-BR" sz="20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 smtClean="0">
                          <a:effectLst/>
                        </a:rPr>
                        <a:t>Total</a:t>
                      </a:r>
                      <a:r>
                        <a:rPr lang="pt-BR" sz="2000" b="1" baseline="0" dirty="0" smtClean="0">
                          <a:effectLst/>
                        </a:rPr>
                        <a:t> de Despesas 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effectLst/>
                        </a:rPr>
                        <a:t>R$: 81.730,60</a:t>
                      </a:r>
                      <a:endParaRPr lang="pt-BR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" name="Título 1"/>
          <p:cNvSpPr txBox="1">
            <a:spLocks/>
          </p:cNvSpPr>
          <p:nvPr/>
        </p:nvSpPr>
        <p:spPr>
          <a:xfrm>
            <a:off x="1102367" y="3212976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4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DESPESAS – JANEIRO </a:t>
            </a:r>
            <a:endParaRPr lang="pt-BR" sz="2400" kern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05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ítulo 1"/>
          <p:cNvSpPr txBox="1">
            <a:spLocks/>
          </p:cNvSpPr>
          <p:nvPr/>
        </p:nvSpPr>
        <p:spPr>
          <a:xfrm>
            <a:off x="1741009" y="21792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ctr"/>
            <a:r>
              <a:rPr lang="pt-BR" sz="2400" b="1" kern="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SALDO – JANEIRO </a:t>
            </a:r>
            <a:endParaRPr lang="pt-BR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010317"/>
              </p:ext>
            </p:extLst>
          </p:nvPr>
        </p:nvGraphicFramePr>
        <p:xfrm>
          <a:off x="539552" y="2852936"/>
          <a:ext cx="8280921" cy="123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EXTRAS –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82.095,90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EXTRAS –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2022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12.597,33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SALDO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TOTAL – POUPANÇA EXTRA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94.693,23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129075"/>
              </p:ext>
            </p:extLst>
          </p:nvPr>
        </p:nvGraphicFramePr>
        <p:xfrm>
          <a:off x="539552" y="1124744"/>
          <a:ext cx="8280921" cy="123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Nº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</a:rPr>
                        <a:t>DESCRIÇÃO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01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RECEITA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R$: 153.245,16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02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DESPESAS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R$: 81.730,60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 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 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 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 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</a:rPr>
                        <a:t>SALDO </a:t>
                      </a:r>
                      <a:r>
                        <a:rPr lang="pt-BR" sz="1800" b="1" dirty="0">
                          <a:effectLst/>
                        </a:rPr>
                        <a:t>EM CONTA CORRENTE E INVESTIMENTOS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R$: 71.514,60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Título 1"/>
          <p:cNvSpPr txBox="1">
            <a:spLocks/>
          </p:cNvSpPr>
          <p:nvPr/>
        </p:nvSpPr>
        <p:spPr>
          <a:xfrm>
            <a:off x="1030359" y="548680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CONTA CORRENTE </a:t>
            </a:r>
            <a:endParaRPr lang="pt-BR" sz="2000" kern="0" dirty="0">
              <a:solidFill>
                <a:srgbClr val="FF0000"/>
              </a:solidFill>
            </a:endParaRP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694034"/>
              </p:ext>
            </p:extLst>
          </p:nvPr>
        </p:nvGraphicFramePr>
        <p:xfrm>
          <a:off x="539552" y="4572090"/>
          <a:ext cx="8280921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Nº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</a:rPr>
                        <a:t>DESCRIÇÃO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01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</a:rPr>
                        <a:t>POUPANÇA FUNDO DE GREVE –</a:t>
                      </a:r>
                      <a:r>
                        <a:rPr lang="pt-BR" sz="1800" b="1" baseline="0" dirty="0" smtClean="0">
                          <a:effectLst/>
                        </a:rPr>
                        <a:t> 2021 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</a:rPr>
                        <a:t>119.981,20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02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</a:rPr>
                        <a:t>POUPANÇA FUNDO DE GREVE –</a:t>
                      </a:r>
                      <a:r>
                        <a:rPr lang="pt-BR" sz="1800" b="1" baseline="0" dirty="0" smtClean="0">
                          <a:effectLst/>
                        </a:rPr>
                        <a:t> DEZEMBRO 2021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</a:rPr>
                        <a:t>5.685,80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 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JUROS</a:t>
                      </a:r>
                      <a:r>
                        <a:rPr lang="pt-BR" b="1" baseline="0" dirty="0" smtClean="0"/>
                        <a:t> </a:t>
                      </a:r>
                      <a:endParaRPr lang="pt-BR" b="1" dirty="0"/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R$: 661,17</a:t>
                      </a:r>
                      <a:endParaRPr lang="pt-BR" b="1" dirty="0"/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 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SALDO DA POUPANÇA FUNDO DE GREVE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R$: 126.328,17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Título 1"/>
          <p:cNvSpPr txBox="1">
            <a:spLocks/>
          </p:cNvSpPr>
          <p:nvPr/>
        </p:nvSpPr>
        <p:spPr>
          <a:xfrm>
            <a:off x="755576" y="2276872"/>
            <a:ext cx="8366178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POUPANÇA EXTRA 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pt-BR" sz="16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Psicólogo, Médico, Sede, Ginásio, Aposentados e Juros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)  </a:t>
            </a:r>
            <a:endParaRPr lang="pt-BR" kern="0" dirty="0">
              <a:solidFill>
                <a:srgbClr val="FF0000"/>
              </a:solidFill>
            </a:endParaRPr>
          </a:p>
        </p:txBody>
      </p:sp>
      <p:sp>
        <p:nvSpPr>
          <p:cNvPr id="16" name="Título 1"/>
          <p:cNvSpPr txBox="1">
            <a:spLocks/>
          </p:cNvSpPr>
          <p:nvPr/>
        </p:nvSpPr>
        <p:spPr>
          <a:xfrm>
            <a:off x="1030358" y="4005064"/>
            <a:ext cx="8366178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POUPANÇA FUNDO DE GREVE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  </a:t>
            </a:r>
            <a:endParaRPr lang="pt-BR" kern="0" dirty="0">
              <a:solidFill>
                <a:srgbClr val="FF0000"/>
              </a:solidFill>
            </a:endParaRPr>
          </a:p>
        </p:txBody>
      </p:sp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968216"/>
              </p:ext>
            </p:extLst>
          </p:nvPr>
        </p:nvGraphicFramePr>
        <p:xfrm>
          <a:off x="467544" y="6093296"/>
          <a:ext cx="8280921" cy="329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8632"/>
                <a:gridCol w="2592289"/>
              </a:tblGrid>
              <a:tr h="14520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2060"/>
                          </a:solidFill>
                          <a:effectLst/>
                        </a:rPr>
                        <a:t>SALDO TOTAL DE JANEIRO</a:t>
                      </a:r>
                      <a:endParaRPr lang="pt-BR" sz="2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R$: 292.536,00</a:t>
                      </a:r>
                      <a:endParaRPr lang="pt-BR" sz="2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403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ítulo 1"/>
          <p:cNvSpPr txBox="1">
            <a:spLocks/>
          </p:cNvSpPr>
          <p:nvPr/>
        </p:nvSpPr>
        <p:spPr>
          <a:xfrm>
            <a:off x="1102367" y="641301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400" b="1" kern="0" dirty="0" smtClean="0">
                <a:solidFill>
                  <a:srgbClr val="00B050"/>
                </a:solidFill>
                <a:ea typeface="Arial Unicode MS" pitchFamily="34" charset="-128"/>
                <a:cs typeface="Arial Unicode MS" pitchFamily="34" charset="-128"/>
              </a:rPr>
              <a:t>RECEITA – FEVEREIRO </a:t>
            </a:r>
            <a:endParaRPr lang="pt-BR" sz="2400" kern="0" dirty="0">
              <a:solidFill>
                <a:srgbClr val="00B050"/>
              </a:solidFill>
            </a:endParaRPr>
          </a:p>
        </p:txBody>
      </p:sp>
      <p:sp>
        <p:nvSpPr>
          <p:cNvPr id="19" name="Título 1"/>
          <p:cNvSpPr txBox="1">
            <a:spLocks/>
          </p:cNvSpPr>
          <p:nvPr/>
        </p:nvSpPr>
        <p:spPr>
          <a:xfrm>
            <a:off x="1102367" y="292494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4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DESPESAS – FEVEREIRO </a:t>
            </a:r>
            <a:endParaRPr lang="pt-BR" sz="2400" kern="0" dirty="0">
              <a:solidFill>
                <a:srgbClr val="FF0000"/>
              </a:solidFill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1741009" y="21792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ctr"/>
            <a:r>
              <a:rPr lang="pt-BR" sz="2400" b="1" kern="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FEVEREIRO </a:t>
            </a:r>
            <a:endParaRPr lang="pt-BR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212618"/>
              </p:ext>
            </p:extLst>
          </p:nvPr>
        </p:nvGraphicFramePr>
        <p:xfrm>
          <a:off x="644996" y="1251375"/>
          <a:ext cx="8031460" cy="1496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1040"/>
                <a:gridCol w="5417805"/>
                <a:gridCol w="2032615"/>
              </a:tblGrid>
              <a:tr h="24936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Nº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</a:rPr>
                        <a:t>DESCRIÇÃO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RECEITA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936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01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Saldo do Exercício Anterior em Conta Corrente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</a:rPr>
                        <a:t>71.514,60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4936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</a:rPr>
                        <a:t>02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Juros do Investimento 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R</a:t>
                      </a:r>
                      <a:r>
                        <a:rPr lang="pt-BR" sz="1800" b="1" dirty="0" smtClean="0">
                          <a:effectLst/>
                        </a:rPr>
                        <a:t>$: 844,04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4936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</a:rPr>
                        <a:t>03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Contribuição de sócios (Janeiro)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R$: 117.451,97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4936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 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 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 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4936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 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Total: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R$: 189.810,61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334600"/>
              </p:ext>
            </p:extLst>
          </p:nvPr>
        </p:nvGraphicFramePr>
        <p:xfrm>
          <a:off x="395536" y="3538024"/>
          <a:ext cx="8496943" cy="20203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0250"/>
                <a:gridCol w="6095217"/>
                <a:gridCol w="1971476"/>
              </a:tblGrid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Nº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</a:rPr>
                        <a:t>DESCRIÇÃO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DESPESAS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6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01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Folha de Funcionários, Prestadores de Serviços, DARF e </a:t>
                      </a:r>
                      <a:r>
                        <a:rPr lang="pt-BR" sz="1600" b="1" dirty="0" smtClean="0">
                          <a:effectLst/>
                        </a:rPr>
                        <a:t>FGTS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R$: 36.517,26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02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Fundo Rotativo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R$: 12.120,00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03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Despesas </a:t>
                      </a:r>
                      <a:r>
                        <a:rPr lang="pt-BR" sz="1800" b="1" dirty="0" smtClean="0">
                          <a:effectLst/>
                        </a:rPr>
                        <a:t>diversas (campanhas,</a:t>
                      </a:r>
                      <a:r>
                        <a:rPr lang="pt-BR" sz="1800" b="1" baseline="0" dirty="0" smtClean="0">
                          <a:effectLst/>
                        </a:rPr>
                        <a:t> reformas, visitas, </a:t>
                      </a:r>
                      <a:r>
                        <a:rPr lang="pt-BR" sz="1800" b="1" baseline="0" dirty="0" err="1" smtClean="0">
                          <a:effectLst/>
                        </a:rPr>
                        <a:t>etc</a:t>
                      </a:r>
                      <a:r>
                        <a:rPr lang="pt-BR" sz="1800" b="1" baseline="0" dirty="0" smtClean="0">
                          <a:effectLst/>
                        </a:rPr>
                        <a:t>)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R$: 17.435,60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04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DB CEST CAIXA ECONOMICA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R$: 99,00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</a:rPr>
                        <a:t>05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FUNDO DE GREVE (</a:t>
                      </a:r>
                      <a:r>
                        <a:rPr lang="pt-BR" sz="1800" b="1" dirty="0" smtClean="0">
                          <a:effectLst/>
                        </a:rPr>
                        <a:t>Janeiro)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R$: 4.525,19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</a:rPr>
                        <a:t>06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Despesas do </a:t>
                      </a:r>
                      <a:r>
                        <a:rPr lang="pt-BR" sz="1800" b="1" dirty="0" smtClean="0">
                          <a:effectLst/>
                        </a:rPr>
                        <a:t>Investimento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R$ 198,14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</a:rPr>
                        <a:t> 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Total:</a:t>
                      </a:r>
                      <a:endParaRPr lang="pt-B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</a:rPr>
                        <a:t>R$: 70.895.20</a:t>
                      </a:r>
                      <a:endParaRPr lang="pt-BR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49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ítulo 1"/>
          <p:cNvSpPr txBox="1">
            <a:spLocks/>
          </p:cNvSpPr>
          <p:nvPr/>
        </p:nvSpPr>
        <p:spPr>
          <a:xfrm>
            <a:off x="1741009" y="21792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ctr"/>
            <a:r>
              <a:rPr lang="pt-BR" sz="2400" b="1" kern="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SALDO – FEVEREIRO </a:t>
            </a:r>
            <a:endParaRPr lang="pt-BR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376812"/>
              </p:ext>
            </p:extLst>
          </p:nvPr>
        </p:nvGraphicFramePr>
        <p:xfrm>
          <a:off x="539552" y="2780928"/>
          <a:ext cx="8280921" cy="123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EXTRAS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94.693,23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JUROS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570,71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SALDO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TOTAL – POUPANÇA EXTRA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95.263,94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853263"/>
              </p:ext>
            </p:extLst>
          </p:nvPr>
        </p:nvGraphicFramePr>
        <p:xfrm>
          <a:off x="539552" y="1124744"/>
          <a:ext cx="8280921" cy="123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RECEITA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189.810,61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70.895,20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SALDO </a:t>
                      </a:r>
                      <a:r>
                        <a:rPr lang="pt-BR" sz="1800" b="1" dirty="0">
                          <a:effectLst/>
                          <a:latin typeface="+mn-lt"/>
                        </a:rPr>
                        <a:t>EM CONTA CORRENTE E INVESTIMENTOS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118.915,41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Título 1"/>
          <p:cNvSpPr txBox="1">
            <a:spLocks/>
          </p:cNvSpPr>
          <p:nvPr/>
        </p:nvSpPr>
        <p:spPr>
          <a:xfrm>
            <a:off x="1030359" y="548680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CONTA CORRENTE </a:t>
            </a:r>
            <a:endParaRPr lang="pt-BR" sz="2000" kern="0" dirty="0">
              <a:solidFill>
                <a:srgbClr val="FF0000"/>
              </a:solidFill>
            </a:endParaRP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375962"/>
              </p:ext>
            </p:extLst>
          </p:nvPr>
        </p:nvGraphicFramePr>
        <p:xfrm>
          <a:off x="539552" y="4428074"/>
          <a:ext cx="8280921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FUNDO DE GREVE –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R$: 126.328,17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FUNDO DE GREVE –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JANEIRO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4.525,19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+mn-lt"/>
                        </a:rPr>
                        <a:t>JUROS</a:t>
                      </a:r>
                      <a:endParaRPr lang="pt-BR" b="1" dirty="0">
                        <a:latin typeface="+mn-lt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+mn-lt"/>
                        </a:rPr>
                        <a:t>R$: 752,18</a:t>
                      </a:r>
                      <a:endParaRPr lang="pt-BR" b="1" dirty="0">
                        <a:latin typeface="+mn-lt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SALDO DA POUPANÇA FUNDO DE GREVE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131.605,54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Título 1"/>
          <p:cNvSpPr txBox="1">
            <a:spLocks/>
          </p:cNvSpPr>
          <p:nvPr/>
        </p:nvSpPr>
        <p:spPr>
          <a:xfrm>
            <a:off x="755576" y="2204864"/>
            <a:ext cx="8366178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POUPANÇA EXTRA 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pt-BR" sz="16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Psicólogo, Médico, Sede, Ginásio, Aposentados e Juros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)  </a:t>
            </a:r>
            <a:endParaRPr lang="pt-BR" kern="0" dirty="0">
              <a:solidFill>
                <a:srgbClr val="FF0000"/>
              </a:solidFill>
            </a:endParaRPr>
          </a:p>
        </p:txBody>
      </p:sp>
      <p:sp>
        <p:nvSpPr>
          <p:cNvPr id="16" name="Título 1"/>
          <p:cNvSpPr txBox="1">
            <a:spLocks/>
          </p:cNvSpPr>
          <p:nvPr/>
        </p:nvSpPr>
        <p:spPr>
          <a:xfrm>
            <a:off x="1030358" y="3861048"/>
            <a:ext cx="8366178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POUPANÇA FUNDO DE GREVE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  </a:t>
            </a:r>
            <a:endParaRPr lang="pt-BR" kern="0" dirty="0">
              <a:solidFill>
                <a:srgbClr val="FF0000"/>
              </a:solidFill>
            </a:endParaRPr>
          </a:p>
        </p:txBody>
      </p:sp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20952"/>
              </p:ext>
            </p:extLst>
          </p:nvPr>
        </p:nvGraphicFramePr>
        <p:xfrm>
          <a:off x="467544" y="6093296"/>
          <a:ext cx="8280921" cy="329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8632"/>
                <a:gridCol w="2592289"/>
              </a:tblGrid>
              <a:tr h="14520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2060"/>
                          </a:solidFill>
                          <a:effectLst/>
                        </a:rPr>
                        <a:t>SALDO TOTAL DE FEVEREIRO</a:t>
                      </a:r>
                      <a:endParaRPr lang="pt-BR" sz="2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R$: 345.784,89</a:t>
                      </a:r>
                      <a:endParaRPr lang="pt-BR" sz="2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143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ítulo 1"/>
          <p:cNvSpPr txBox="1">
            <a:spLocks/>
          </p:cNvSpPr>
          <p:nvPr/>
        </p:nvSpPr>
        <p:spPr>
          <a:xfrm>
            <a:off x="1102367" y="641301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400" b="1" kern="0" dirty="0" smtClean="0">
                <a:solidFill>
                  <a:srgbClr val="00B050"/>
                </a:solidFill>
                <a:ea typeface="Arial Unicode MS" pitchFamily="34" charset="-128"/>
                <a:cs typeface="Arial Unicode MS" pitchFamily="34" charset="-128"/>
              </a:rPr>
              <a:t>RECEITA – MARÇO </a:t>
            </a:r>
            <a:endParaRPr lang="pt-BR" sz="2400" kern="0" dirty="0">
              <a:solidFill>
                <a:srgbClr val="00B050"/>
              </a:solidFill>
            </a:endParaRPr>
          </a:p>
        </p:txBody>
      </p:sp>
      <p:sp>
        <p:nvSpPr>
          <p:cNvPr id="19" name="Título 1"/>
          <p:cNvSpPr txBox="1">
            <a:spLocks/>
          </p:cNvSpPr>
          <p:nvPr/>
        </p:nvSpPr>
        <p:spPr>
          <a:xfrm>
            <a:off x="1102367" y="292494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4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DESPESAS – MARÇO </a:t>
            </a:r>
            <a:endParaRPr lang="pt-BR" sz="2400" kern="0" dirty="0">
              <a:solidFill>
                <a:srgbClr val="FF0000"/>
              </a:solidFill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1741009" y="21792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ctr"/>
            <a:r>
              <a:rPr lang="pt-BR" sz="2400" b="1" kern="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MARÇO </a:t>
            </a:r>
            <a:endParaRPr lang="pt-BR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715448"/>
              </p:ext>
            </p:extLst>
          </p:nvPr>
        </p:nvGraphicFramePr>
        <p:xfrm>
          <a:off x="685800" y="1243011"/>
          <a:ext cx="7990656" cy="1504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8088"/>
                <a:gridCol w="5390280"/>
                <a:gridCol w="2022288"/>
              </a:tblGrid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RECEITA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Saldo do Exercício Anterior em Conta Corrente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R$: 118.915,41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02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Juros do Investimento 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$: 1.412,97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03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Contribuição de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sócios (Fevereiro e Março)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238.395,25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Total: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358.723,63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967485"/>
              </p:ext>
            </p:extLst>
          </p:nvPr>
        </p:nvGraphicFramePr>
        <p:xfrm>
          <a:off x="395536" y="3538024"/>
          <a:ext cx="8496943" cy="20203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0250"/>
                <a:gridCol w="6095217"/>
                <a:gridCol w="1971476"/>
              </a:tblGrid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DESPESAS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6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Folha de Funcionários, Prestadores de Serviços, DARF e FGTS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50.038,12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FUNDO DE GREVE (FEVEREIRO)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5.917,79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03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FUNDO Rotativo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12,120,00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04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 Diversas </a:t>
                      </a:r>
                      <a:r>
                        <a:rPr lang="pt-BR" sz="1600" b="1" dirty="0" smtClean="0">
                          <a:effectLst/>
                        </a:rPr>
                        <a:t>(campanhas,</a:t>
                      </a:r>
                      <a:r>
                        <a:rPr lang="pt-BR" sz="1600" b="1" baseline="0" dirty="0" smtClean="0">
                          <a:effectLst/>
                        </a:rPr>
                        <a:t> reformas, visitas, </a:t>
                      </a:r>
                      <a:r>
                        <a:rPr lang="pt-BR" sz="1600" b="1" baseline="0" dirty="0" err="1" smtClean="0">
                          <a:effectLst/>
                        </a:rPr>
                        <a:t>etc</a:t>
                      </a:r>
                      <a:r>
                        <a:rPr lang="pt-BR" sz="1600" b="1" baseline="0" dirty="0" smtClean="0">
                          <a:effectLst/>
                        </a:rPr>
                        <a:t>)</a:t>
                      </a:r>
                      <a:endParaRPr lang="pt-BR" sz="1600" b="1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29.233,70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05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DB CEST CAIXA ECONOMICA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99,00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 do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Investimento - Caixa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R$ 101,88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Total: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97.510,49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1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ítulo 1"/>
          <p:cNvSpPr txBox="1">
            <a:spLocks/>
          </p:cNvSpPr>
          <p:nvPr/>
        </p:nvSpPr>
        <p:spPr>
          <a:xfrm>
            <a:off x="1741009" y="21792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ctr"/>
            <a:r>
              <a:rPr lang="pt-BR" sz="2400" b="1" kern="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SALDO – MARÇO </a:t>
            </a:r>
            <a:endParaRPr lang="pt-BR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961098"/>
              </p:ext>
            </p:extLst>
          </p:nvPr>
        </p:nvGraphicFramePr>
        <p:xfrm>
          <a:off x="539552" y="2780928"/>
          <a:ext cx="8280921" cy="123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EXTRAS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95.263,94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JUROS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508,05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SALDO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TOTAL – POUPANÇA EXTRA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95.771,99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796668"/>
              </p:ext>
            </p:extLst>
          </p:nvPr>
        </p:nvGraphicFramePr>
        <p:xfrm>
          <a:off x="539552" y="1124744"/>
          <a:ext cx="8280921" cy="123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RECEITA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358.723,63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97.510,49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SALDO </a:t>
                      </a:r>
                      <a:r>
                        <a:rPr lang="pt-BR" sz="1800" b="1" dirty="0">
                          <a:effectLst/>
                          <a:latin typeface="+mn-lt"/>
                        </a:rPr>
                        <a:t>EM CONTA CORRENTE E INVESTIMENTOS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261.213,10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Título 1"/>
          <p:cNvSpPr txBox="1">
            <a:spLocks/>
          </p:cNvSpPr>
          <p:nvPr/>
        </p:nvSpPr>
        <p:spPr>
          <a:xfrm>
            <a:off x="1030359" y="548680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CONTA CORRENTE </a:t>
            </a:r>
            <a:endParaRPr lang="pt-BR" sz="2000" kern="0" dirty="0">
              <a:solidFill>
                <a:srgbClr val="FF0000"/>
              </a:solidFill>
            </a:endParaRP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204794"/>
              </p:ext>
            </p:extLst>
          </p:nvPr>
        </p:nvGraphicFramePr>
        <p:xfrm>
          <a:off x="539552" y="4428074"/>
          <a:ext cx="8280921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088"/>
                <a:gridCol w="5809625"/>
                <a:gridCol w="1872208"/>
              </a:tblGrid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SALDO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FUNDO DE GREVE – 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SALDO</a:t>
                      </a:r>
                      <a:endParaRPr lang="pt-BR" sz="1800" b="1" dirty="0" smtClean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131.605,54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POUPANÇA FUNDO DE GREVE –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FEVEREIRO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$: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</a:rPr>
                        <a:t> 5.917,79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+mn-lt"/>
                        </a:rPr>
                        <a:t>JUROS</a:t>
                      </a:r>
                      <a:endParaRPr lang="pt-BR" b="1" dirty="0">
                        <a:latin typeface="+mn-lt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+mn-lt"/>
                        </a:rPr>
                        <a:t>R$: 658,03</a:t>
                      </a:r>
                      <a:endParaRPr lang="pt-BR" b="1" dirty="0">
                        <a:latin typeface="+mn-lt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520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SALDO DA POUPANÇA FUNDO DE GREVE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138.181,36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Título 1"/>
          <p:cNvSpPr txBox="1">
            <a:spLocks/>
          </p:cNvSpPr>
          <p:nvPr/>
        </p:nvSpPr>
        <p:spPr>
          <a:xfrm>
            <a:off x="755576" y="2204864"/>
            <a:ext cx="8366178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POUPANÇA EXTRA 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pt-BR" sz="16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Psicólogo, Médico, Sede, Ginásio, Aposentados e Juros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)  </a:t>
            </a:r>
            <a:endParaRPr lang="pt-BR" kern="0" dirty="0">
              <a:solidFill>
                <a:srgbClr val="FF0000"/>
              </a:solidFill>
            </a:endParaRPr>
          </a:p>
        </p:txBody>
      </p:sp>
      <p:sp>
        <p:nvSpPr>
          <p:cNvPr id="16" name="Título 1"/>
          <p:cNvSpPr txBox="1">
            <a:spLocks/>
          </p:cNvSpPr>
          <p:nvPr/>
        </p:nvSpPr>
        <p:spPr>
          <a:xfrm>
            <a:off x="1030358" y="3861048"/>
            <a:ext cx="8366178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0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POUPANÇA FUNDO DE GREVE</a:t>
            </a:r>
            <a:r>
              <a:rPr lang="pt-BR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  </a:t>
            </a:r>
            <a:endParaRPr lang="pt-BR" kern="0" dirty="0">
              <a:solidFill>
                <a:srgbClr val="FF0000"/>
              </a:solidFill>
            </a:endParaRPr>
          </a:p>
        </p:txBody>
      </p:sp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30994"/>
              </p:ext>
            </p:extLst>
          </p:nvPr>
        </p:nvGraphicFramePr>
        <p:xfrm>
          <a:off x="467544" y="6093296"/>
          <a:ext cx="8280921" cy="329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8632"/>
                <a:gridCol w="2592289"/>
              </a:tblGrid>
              <a:tr h="14520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2060"/>
                          </a:solidFill>
                          <a:effectLst/>
                        </a:rPr>
                        <a:t>SALDO TOTAL DE JANEIRO</a:t>
                      </a:r>
                      <a:endParaRPr lang="pt-BR" sz="2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R$: 495.166,45</a:t>
                      </a:r>
                      <a:endParaRPr lang="pt-BR" sz="2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1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ítulo 1"/>
          <p:cNvSpPr txBox="1">
            <a:spLocks/>
          </p:cNvSpPr>
          <p:nvPr/>
        </p:nvSpPr>
        <p:spPr>
          <a:xfrm>
            <a:off x="1102367" y="641301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400" b="1" kern="0" dirty="0" smtClean="0">
                <a:solidFill>
                  <a:srgbClr val="00B050"/>
                </a:solidFill>
                <a:ea typeface="Arial Unicode MS" pitchFamily="34" charset="-128"/>
                <a:cs typeface="Arial Unicode MS" pitchFamily="34" charset="-128"/>
              </a:rPr>
              <a:t>RECEITA – ABRIL </a:t>
            </a:r>
            <a:endParaRPr lang="pt-BR" sz="2400" kern="0" dirty="0">
              <a:solidFill>
                <a:srgbClr val="00B050"/>
              </a:solidFill>
            </a:endParaRPr>
          </a:p>
        </p:txBody>
      </p:sp>
      <p:sp>
        <p:nvSpPr>
          <p:cNvPr id="19" name="Título 1"/>
          <p:cNvSpPr txBox="1">
            <a:spLocks/>
          </p:cNvSpPr>
          <p:nvPr/>
        </p:nvSpPr>
        <p:spPr>
          <a:xfrm>
            <a:off x="1102367" y="292494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/>
            <a:r>
              <a:rPr lang="pt-BR" sz="2400" b="1" kern="0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DESPESAS – ABRIL </a:t>
            </a:r>
            <a:endParaRPr lang="pt-BR" sz="2400" kern="0" dirty="0">
              <a:solidFill>
                <a:srgbClr val="FF0000"/>
              </a:solidFill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1741009" y="217924"/>
            <a:ext cx="6133929" cy="5860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lvl="1" algn="ctr"/>
            <a:r>
              <a:rPr lang="pt-BR" sz="2400" b="1" kern="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ABRIL </a:t>
            </a:r>
            <a:endParaRPr lang="pt-BR" sz="2400" kern="0" dirty="0">
              <a:solidFill>
                <a:schemeClr val="tx1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512736"/>
              </p:ext>
            </p:extLst>
          </p:nvPr>
        </p:nvGraphicFramePr>
        <p:xfrm>
          <a:off x="685800" y="1243011"/>
          <a:ext cx="7990656" cy="1504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8088"/>
                <a:gridCol w="5390280"/>
                <a:gridCol w="2022288"/>
              </a:tblGrid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RECEITA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Saldo do Exercício Anterior em Conta Corrente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R$: 261.213,10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02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Juros do Investimento 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$: 1.751,45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03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Contribuição de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sócios (Abril)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</a:rPr>
                        <a:t>130.135,98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 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76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Total: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393.100,53</a:t>
                      </a:r>
                      <a:endParaRPr lang="pt-BR" sz="18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428247"/>
              </p:ext>
            </p:extLst>
          </p:nvPr>
        </p:nvGraphicFramePr>
        <p:xfrm>
          <a:off x="395536" y="3538024"/>
          <a:ext cx="8496943" cy="20203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0250"/>
                <a:gridCol w="6095217"/>
                <a:gridCol w="1971476"/>
              </a:tblGrid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Nº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DESCRIÇÃO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DESPESAS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6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01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Folha de Funcionários, Prestadores de Serviços, DARF e FGTS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32.180,61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02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FUNDO DE GREVE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(Março)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6.001,96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03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FUNDO Rotativo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12,120,00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04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 Diversas </a:t>
                      </a:r>
                      <a:r>
                        <a:rPr lang="pt-BR" sz="1600" b="1" dirty="0" smtClean="0">
                          <a:effectLst/>
                        </a:rPr>
                        <a:t>(campanhas,</a:t>
                      </a:r>
                      <a:r>
                        <a:rPr lang="pt-BR" sz="1600" b="1" baseline="0" dirty="0" smtClean="0">
                          <a:effectLst/>
                        </a:rPr>
                        <a:t> reformas, visitas, </a:t>
                      </a:r>
                      <a:r>
                        <a:rPr lang="pt-BR" sz="1600" b="1" baseline="0" dirty="0" err="1" smtClean="0">
                          <a:effectLst/>
                        </a:rPr>
                        <a:t>etc</a:t>
                      </a:r>
                      <a:r>
                        <a:rPr lang="pt-BR" sz="1600" b="1" baseline="0" dirty="0" smtClean="0">
                          <a:effectLst/>
                        </a:rPr>
                        <a:t>)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47.162,30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05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DB CEST CAIXA ECONOMICA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99,00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</a:rPr>
                        <a:t>06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Despesas do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Investimento – </a:t>
                      </a:r>
                      <a:r>
                        <a:rPr lang="pt-BR" sz="16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Resgate</a:t>
                      </a:r>
                      <a:r>
                        <a:rPr lang="pt-BR" sz="16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 Tarifas Bancarias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 </a:t>
                      </a:r>
                      <a:r>
                        <a:rPr lang="pt-BR" sz="18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374,32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20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effectLst/>
                          <a:latin typeface="+mn-lt"/>
                        </a:rPr>
                        <a:t> </a:t>
                      </a:r>
                      <a:endParaRPr lang="pt-BR" sz="1800" b="1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501" marR="605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Total:</a:t>
                      </a:r>
                      <a:endParaRPr lang="pt-BR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R$: </a:t>
                      </a:r>
                      <a:r>
                        <a:rPr lang="pt-BR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97.938,19</a:t>
                      </a:r>
                      <a:endParaRPr lang="pt-BR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006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1548</TotalTime>
  <Words>2008</Words>
  <Application>Microsoft Office PowerPoint</Application>
  <PresentationFormat>Apresentação na tela (4:3)</PresentationFormat>
  <Paragraphs>767</Paragraphs>
  <Slides>19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8" baseType="lpstr">
      <vt:lpstr>Arial Unicode MS</vt:lpstr>
      <vt:lpstr>Arial</vt:lpstr>
      <vt:lpstr>Arial Narrow</vt:lpstr>
      <vt:lpstr>Calibri</vt:lpstr>
      <vt:lpstr>Century Gothic</vt:lpstr>
      <vt:lpstr>Times New Roman</vt:lpstr>
      <vt:lpstr>Wingdings</vt:lpstr>
      <vt:lpstr>Wingdings 3</vt:lpstr>
      <vt:lpstr>Cacho</vt:lpstr>
      <vt:lpstr>PRESTAÇÃO DE CONTAS    Janeiro –  Abril e Maio – Agosto de 2022</vt:lpstr>
      <vt:lpstr>JANEIRO A  AGOSTO 2022 ESPELHO GERAL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 Honestidade, Seriedade, Transparência, Dedicação, Empenho, Respeito e Compromisso com a Coletividade, São as Molas que nos Movem, Impulsionam e Fortalecem para Irmos cada Vez Mais à Frente.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PRESTAÇÃO DE CONTAS   JANEIRO A  DEZEMBRO</dc:title>
  <dc:creator>Sinprosan</dc:creator>
  <cp:lastModifiedBy>Cliente</cp:lastModifiedBy>
  <cp:revision>119</cp:revision>
  <cp:lastPrinted>2022-10-21T12:44:41Z</cp:lastPrinted>
  <dcterms:created xsi:type="dcterms:W3CDTF">2022-08-09T00:28:12Z</dcterms:created>
  <dcterms:modified xsi:type="dcterms:W3CDTF">2022-10-21T13:25:28Z</dcterms:modified>
</cp:coreProperties>
</file>