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23"/>
  </p:notesMasterIdLst>
  <p:sldIdLst>
    <p:sldId id="381" r:id="rId2"/>
    <p:sldId id="383" r:id="rId3"/>
    <p:sldId id="384" r:id="rId4"/>
    <p:sldId id="450" r:id="rId5"/>
    <p:sldId id="385" r:id="rId6"/>
    <p:sldId id="386" r:id="rId7"/>
    <p:sldId id="387" r:id="rId8"/>
    <p:sldId id="358" r:id="rId9"/>
    <p:sldId id="359" r:id="rId10"/>
    <p:sldId id="360" r:id="rId11"/>
    <p:sldId id="361" r:id="rId12"/>
    <p:sldId id="451" r:id="rId13"/>
    <p:sldId id="432" r:id="rId14"/>
    <p:sldId id="433" r:id="rId15"/>
    <p:sldId id="434" r:id="rId16"/>
    <p:sldId id="435" r:id="rId17"/>
    <p:sldId id="436" r:id="rId18"/>
    <p:sldId id="368" r:id="rId19"/>
    <p:sldId id="362" r:id="rId20"/>
    <p:sldId id="369" r:id="rId21"/>
    <p:sldId id="363" r:id="rId2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7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D17029-BEB2-4114-939D-62C10B201D90}" type="datetimeFigureOut">
              <a:rPr lang="pt-BR" smtClean="0"/>
              <a:t>23/02/2021</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A5A62E-FAA5-4B88-9430-EC392A1BE25B}" type="slidenum">
              <a:rPr lang="pt-BR" smtClean="0"/>
              <a:t>‹nº›</a:t>
            </a:fld>
            <a:endParaRPr lang="pt-BR"/>
          </a:p>
        </p:txBody>
      </p:sp>
    </p:spTree>
    <p:extLst>
      <p:ext uri="{BB962C8B-B14F-4D97-AF65-F5344CB8AC3E}">
        <p14:creationId xmlns:p14="http://schemas.microsoft.com/office/powerpoint/2010/main" val="3093292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pt-BR" smtClean="0"/>
              <a:t>Clique para editar o título mestre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224AD63D-68A0-43F9-A7D4-87C2D4C8AF04}" type="datetimeFigureOut">
              <a:rPr lang="pt-BR" smtClean="0"/>
              <a:t>23/02/2021</a:t>
            </a:fld>
            <a:endParaRPr lang="pt-B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pt-B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C4F01A16-6300-4F18-A297-EB8BF7B83D32}" type="slidenum">
              <a:rPr lang="pt-BR" smtClean="0"/>
              <a:t>‹nº›</a:t>
            </a:fld>
            <a:endParaRPr lang="pt-B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43941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224AD63D-68A0-43F9-A7D4-87C2D4C8AF04}" type="datetimeFigureOut">
              <a:rPr lang="pt-BR" smtClean="0"/>
              <a:t>23/02/2021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4F01A16-6300-4F18-A297-EB8BF7B83D32}" type="slidenum">
              <a:rPr lang="pt-BR" smtClean="0"/>
              <a:t>‹nº›</a:t>
            </a:fld>
            <a:endParaRPr lang="pt-BR"/>
          </a:p>
        </p:txBody>
      </p:sp>
    </p:spTree>
    <p:extLst>
      <p:ext uri="{BB962C8B-B14F-4D97-AF65-F5344CB8AC3E}">
        <p14:creationId xmlns:p14="http://schemas.microsoft.com/office/powerpoint/2010/main" val="3311382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224AD63D-68A0-43F9-A7D4-87C2D4C8AF04}" type="datetimeFigureOut">
              <a:rPr lang="pt-BR" smtClean="0"/>
              <a:t>23/02/2021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4F01A16-6300-4F18-A297-EB8BF7B83D32}" type="slidenum">
              <a:rPr lang="pt-BR" smtClean="0"/>
              <a:t>‹nº›</a:t>
            </a:fld>
            <a:endParaRPr lang="pt-BR"/>
          </a:p>
        </p:txBody>
      </p:sp>
    </p:spTree>
    <p:extLst>
      <p:ext uri="{BB962C8B-B14F-4D97-AF65-F5344CB8AC3E}">
        <p14:creationId xmlns:p14="http://schemas.microsoft.com/office/powerpoint/2010/main" val="815886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pt-BR" smtClean="0"/>
              <a:t>Clique para editar o título mestre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224AD63D-68A0-43F9-A7D4-87C2D4C8AF04}" type="datetimeFigureOut">
              <a:rPr lang="pt-BR" smtClean="0"/>
              <a:t>23/02/2021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4F01A16-6300-4F18-A297-EB8BF7B83D32}" type="slidenum">
              <a:rPr lang="pt-BR" smtClean="0"/>
              <a:t>‹nº›</a:t>
            </a:fld>
            <a:endParaRPr lang="pt-B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99755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224AD63D-68A0-43F9-A7D4-87C2D4C8AF04}" type="datetimeFigureOut">
              <a:rPr lang="pt-BR" smtClean="0"/>
              <a:t>23/02/2021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4F01A16-6300-4F18-A297-EB8BF7B83D32}" type="slidenum">
              <a:rPr lang="pt-BR" smtClean="0"/>
              <a:t>‹nº›</a:t>
            </a:fld>
            <a:endParaRPr lang="pt-BR"/>
          </a:p>
        </p:txBody>
      </p:sp>
    </p:spTree>
    <p:extLst>
      <p:ext uri="{BB962C8B-B14F-4D97-AF65-F5344CB8AC3E}">
        <p14:creationId xmlns:p14="http://schemas.microsoft.com/office/powerpoint/2010/main" val="3311588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pt-BR" smtClean="0"/>
              <a:t>Clique para editar o título mestre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3" name="Date Placeholder 2"/>
          <p:cNvSpPr>
            <a:spLocks noGrp="1"/>
          </p:cNvSpPr>
          <p:nvPr>
            <p:ph type="dt" sz="half" idx="10"/>
          </p:nvPr>
        </p:nvSpPr>
        <p:spPr/>
        <p:txBody>
          <a:bodyPr/>
          <a:lstStyle/>
          <a:p>
            <a:fld id="{224AD63D-68A0-43F9-A7D4-87C2D4C8AF04}" type="datetimeFigureOut">
              <a:rPr lang="pt-BR" smtClean="0"/>
              <a:t>23/02/2021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4F01A16-6300-4F18-A297-EB8BF7B83D32}" type="slidenum">
              <a:rPr lang="pt-BR" smtClean="0"/>
              <a:t>‹nº›</a:t>
            </a:fld>
            <a:endParaRPr lang="pt-BR"/>
          </a:p>
        </p:txBody>
      </p:sp>
    </p:spTree>
    <p:extLst>
      <p:ext uri="{BB962C8B-B14F-4D97-AF65-F5344CB8AC3E}">
        <p14:creationId xmlns:p14="http://schemas.microsoft.com/office/powerpoint/2010/main" val="3586629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pt-BR" smtClean="0"/>
              <a:t>Clique para editar o título mestre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3" name="Date Placeholder 2"/>
          <p:cNvSpPr>
            <a:spLocks noGrp="1"/>
          </p:cNvSpPr>
          <p:nvPr>
            <p:ph type="dt" sz="half" idx="10"/>
          </p:nvPr>
        </p:nvSpPr>
        <p:spPr/>
        <p:txBody>
          <a:bodyPr/>
          <a:lstStyle/>
          <a:p>
            <a:fld id="{224AD63D-68A0-43F9-A7D4-87C2D4C8AF04}" type="datetimeFigureOut">
              <a:rPr lang="pt-BR" smtClean="0"/>
              <a:t>23/02/2021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4F01A16-6300-4F18-A297-EB8BF7B83D32}" type="slidenum">
              <a:rPr lang="pt-BR" smtClean="0"/>
              <a:t>‹nº›</a:t>
            </a:fld>
            <a:endParaRPr lang="pt-BR"/>
          </a:p>
        </p:txBody>
      </p:sp>
    </p:spTree>
    <p:extLst>
      <p:ext uri="{BB962C8B-B14F-4D97-AF65-F5344CB8AC3E}">
        <p14:creationId xmlns:p14="http://schemas.microsoft.com/office/powerpoint/2010/main" val="3198160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pt-BR" smtClean="0"/>
              <a:t>Clique para editar o título mestre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224AD63D-68A0-43F9-A7D4-87C2D4C8AF04}" type="datetimeFigureOut">
              <a:rPr lang="pt-BR" smtClean="0"/>
              <a:t>23/02/2021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4F01A16-6300-4F18-A297-EB8BF7B83D32}" type="slidenum">
              <a:rPr lang="pt-BR" smtClean="0"/>
              <a:t>‹nº›</a:t>
            </a:fld>
            <a:endParaRPr lang="pt-BR"/>
          </a:p>
        </p:txBody>
      </p:sp>
    </p:spTree>
    <p:extLst>
      <p:ext uri="{BB962C8B-B14F-4D97-AF65-F5344CB8AC3E}">
        <p14:creationId xmlns:p14="http://schemas.microsoft.com/office/powerpoint/2010/main" val="3905310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pt-BR" smtClean="0"/>
              <a:t>Clique para editar o título mestre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224AD63D-68A0-43F9-A7D4-87C2D4C8AF04}" type="datetimeFigureOut">
              <a:rPr lang="pt-BR" smtClean="0"/>
              <a:t>23/02/2021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4F01A16-6300-4F18-A297-EB8BF7B83D32}" type="slidenum">
              <a:rPr lang="pt-BR" smtClean="0"/>
              <a:t>‹nº›</a:t>
            </a:fld>
            <a:endParaRPr lang="pt-BR"/>
          </a:p>
        </p:txBody>
      </p:sp>
    </p:spTree>
    <p:extLst>
      <p:ext uri="{BB962C8B-B14F-4D97-AF65-F5344CB8AC3E}">
        <p14:creationId xmlns:p14="http://schemas.microsoft.com/office/powerpoint/2010/main" val="4166142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224AD63D-68A0-43F9-A7D4-87C2D4C8AF04}" type="datetimeFigureOut">
              <a:rPr lang="pt-BR" smtClean="0"/>
              <a:t>23/02/2021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4F01A16-6300-4F18-A297-EB8BF7B83D32}" type="slidenum">
              <a:rPr lang="pt-BR" smtClean="0"/>
              <a:t>‹nº›</a:t>
            </a:fld>
            <a:endParaRPr lang="pt-BR"/>
          </a:p>
        </p:txBody>
      </p:sp>
    </p:spTree>
    <p:extLst>
      <p:ext uri="{BB962C8B-B14F-4D97-AF65-F5344CB8AC3E}">
        <p14:creationId xmlns:p14="http://schemas.microsoft.com/office/powerpoint/2010/main" val="1627034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pt-BR" smtClean="0"/>
              <a:t>Clique para editar o título mestre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224AD63D-68A0-43F9-A7D4-87C2D4C8AF04}" type="datetimeFigureOut">
              <a:rPr lang="pt-BR" smtClean="0"/>
              <a:t>23/02/2021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4F01A16-6300-4F18-A297-EB8BF7B83D32}" type="slidenum">
              <a:rPr lang="pt-BR" smtClean="0"/>
              <a:t>‹nº›</a:t>
            </a:fld>
            <a:endParaRPr lang="pt-BR"/>
          </a:p>
        </p:txBody>
      </p:sp>
    </p:spTree>
    <p:extLst>
      <p:ext uri="{BB962C8B-B14F-4D97-AF65-F5344CB8AC3E}">
        <p14:creationId xmlns:p14="http://schemas.microsoft.com/office/powerpoint/2010/main" val="1911266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pt-BR" smtClean="0"/>
              <a:t>Clique para editar o título mestre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224AD63D-68A0-43F9-A7D4-87C2D4C8AF04}" type="datetimeFigureOut">
              <a:rPr lang="pt-BR" smtClean="0"/>
              <a:t>23/02/2021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4F01A16-6300-4F18-A297-EB8BF7B83D32}" type="slidenum">
              <a:rPr lang="pt-BR" smtClean="0"/>
              <a:t>‹nº›</a:t>
            </a:fld>
            <a:endParaRPr lang="pt-BR"/>
          </a:p>
        </p:txBody>
      </p:sp>
    </p:spTree>
    <p:extLst>
      <p:ext uri="{BB962C8B-B14F-4D97-AF65-F5344CB8AC3E}">
        <p14:creationId xmlns:p14="http://schemas.microsoft.com/office/powerpoint/2010/main" val="151920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12" name="Content Placeholder 3"/>
          <p:cNvSpPr>
            <a:spLocks noGrp="1"/>
          </p:cNvSpPr>
          <p:nvPr>
            <p:ph sz="quarter" idx="13"/>
          </p:nvPr>
        </p:nvSpPr>
        <p:spPr>
          <a:xfrm>
            <a:off x="685802" y="2861733"/>
            <a:ext cx="5088712" cy="2512852"/>
          </a:xfrm>
        </p:spPr>
        <p:txBody>
          <a:bodyPr ancho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13" name="Content Placeholder 5"/>
          <p:cNvSpPr>
            <a:spLocks noGrp="1"/>
          </p:cNvSpPr>
          <p:nvPr>
            <p:ph sz="quarter" idx="14"/>
          </p:nvPr>
        </p:nvSpPr>
        <p:spPr>
          <a:xfrm>
            <a:off x="5993969" y="2861733"/>
            <a:ext cx="5088713" cy="2512852"/>
          </a:xfrm>
        </p:spPr>
        <p:txBody>
          <a:bodyPr ancho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224AD63D-68A0-43F9-A7D4-87C2D4C8AF04}" type="datetimeFigureOut">
              <a:rPr lang="pt-BR" smtClean="0"/>
              <a:t>23/02/2021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4F01A16-6300-4F18-A297-EB8BF7B83D32}" type="slidenum">
              <a:rPr lang="pt-BR" smtClean="0"/>
              <a:t>‹nº›</a:t>
            </a:fld>
            <a:endParaRPr lang="pt-BR"/>
          </a:p>
        </p:txBody>
      </p:sp>
    </p:spTree>
    <p:extLst>
      <p:ext uri="{BB962C8B-B14F-4D97-AF65-F5344CB8AC3E}">
        <p14:creationId xmlns:p14="http://schemas.microsoft.com/office/powerpoint/2010/main" val="651818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224AD63D-68A0-43F9-A7D4-87C2D4C8AF04}" type="datetimeFigureOut">
              <a:rPr lang="pt-BR" smtClean="0"/>
              <a:t>23/02/2021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4F01A16-6300-4F18-A297-EB8BF7B83D32}" type="slidenum">
              <a:rPr lang="pt-BR" smtClean="0"/>
              <a:t>‹nº›</a:t>
            </a:fld>
            <a:endParaRPr lang="pt-BR"/>
          </a:p>
        </p:txBody>
      </p:sp>
    </p:spTree>
    <p:extLst>
      <p:ext uri="{BB962C8B-B14F-4D97-AF65-F5344CB8AC3E}">
        <p14:creationId xmlns:p14="http://schemas.microsoft.com/office/powerpoint/2010/main" val="727306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AD63D-68A0-43F9-A7D4-87C2D4C8AF04}" type="datetimeFigureOut">
              <a:rPr lang="pt-BR" smtClean="0"/>
              <a:t>23/02/2021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4F01A16-6300-4F18-A297-EB8BF7B83D32}" type="slidenum">
              <a:rPr lang="pt-BR" smtClean="0"/>
              <a:t>‹nº›</a:t>
            </a:fld>
            <a:endParaRPr lang="pt-BR"/>
          </a:p>
        </p:txBody>
      </p:sp>
    </p:spTree>
    <p:extLst>
      <p:ext uri="{BB962C8B-B14F-4D97-AF65-F5344CB8AC3E}">
        <p14:creationId xmlns:p14="http://schemas.microsoft.com/office/powerpoint/2010/main" val="4158158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pt-BR" smtClean="0"/>
              <a:t>Clique para editar o título mestre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224AD63D-68A0-43F9-A7D4-87C2D4C8AF04}" type="datetimeFigureOut">
              <a:rPr lang="pt-BR" smtClean="0"/>
              <a:t>23/02/2021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4F01A16-6300-4F18-A297-EB8BF7B83D32}" type="slidenum">
              <a:rPr lang="pt-BR" smtClean="0"/>
              <a:t>‹nº›</a:t>
            </a:fld>
            <a:endParaRPr lang="pt-BR"/>
          </a:p>
        </p:txBody>
      </p:sp>
    </p:spTree>
    <p:extLst>
      <p:ext uri="{BB962C8B-B14F-4D97-AF65-F5344CB8AC3E}">
        <p14:creationId xmlns:p14="http://schemas.microsoft.com/office/powerpoint/2010/main" val="2952674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224AD63D-68A0-43F9-A7D4-87C2D4C8AF04}" type="datetimeFigureOut">
              <a:rPr lang="pt-BR" smtClean="0"/>
              <a:t>23/02/2021</a:t>
            </a:fld>
            <a:endParaRPr lang="pt-B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F01A16-6300-4F18-A297-EB8BF7B83D32}" type="slidenum">
              <a:rPr lang="pt-BR" smtClean="0"/>
              <a:t>‹nº›</a:t>
            </a:fld>
            <a:endParaRPr lang="pt-BR"/>
          </a:p>
        </p:txBody>
      </p:sp>
    </p:spTree>
    <p:extLst>
      <p:ext uri="{BB962C8B-B14F-4D97-AF65-F5344CB8AC3E}">
        <p14:creationId xmlns:p14="http://schemas.microsoft.com/office/powerpoint/2010/main" val="4288867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224AD63D-68A0-43F9-A7D4-87C2D4C8AF04}" type="datetimeFigureOut">
              <a:rPr lang="pt-BR" smtClean="0"/>
              <a:t>23/02/2021</a:t>
            </a:fld>
            <a:endParaRPr lang="pt-B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pt-B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C4F01A16-6300-4F18-A297-EB8BF7B83D32}" type="slidenum">
              <a:rPr lang="pt-BR" smtClean="0"/>
              <a:t>‹nº›</a:t>
            </a:fld>
            <a:endParaRPr lang="pt-BR"/>
          </a:p>
        </p:txBody>
      </p:sp>
    </p:spTree>
    <p:extLst>
      <p:ext uri="{BB962C8B-B14F-4D97-AF65-F5344CB8AC3E}">
        <p14:creationId xmlns:p14="http://schemas.microsoft.com/office/powerpoint/2010/main" val="342968652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7325032" y="5712542"/>
            <a:ext cx="3794804" cy="409948"/>
          </a:xfrm>
          <a:prstGeom prst="rect">
            <a:avLst/>
          </a:prstGeom>
          <a:noFill/>
        </p:spPr>
        <p:txBody>
          <a:bodyPr wrap="square" rtlCol="0">
            <a:spAutoFit/>
          </a:bodyPr>
          <a:lstStyle/>
          <a:p>
            <a:pPr algn="r"/>
            <a:r>
              <a:rPr lang="pt-BR" sz="2000" dirty="0" smtClean="0">
                <a:solidFill>
                  <a:schemeClr val="bg1"/>
                </a:solidFill>
                <a:latin typeface="Script MT Bold" panose="03040602040607080904" pitchFamily="66" charset="0"/>
                <a:cs typeface="Arial" panose="020B0604020202020204" pitchFamily="34" charset="0"/>
              </a:rPr>
              <a:t>Socorro Bentes</a:t>
            </a:r>
            <a:endParaRPr lang="pt-BR" sz="2000" dirty="0">
              <a:solidFill>
                <a:schemeClr val="bg1"/>
              </a:solidFill>
              <a:latin typeface="Script MT Bold" panose="03040602040607080904" pitchFamily="66" charset="0"/>
              <a:cs typeface="Arial" panose="020B0604020202020204" pitchFamily="34" charset="0"/>
            </a:endParaRPr>
          </a:p>
        </p:txBody>
      </p:sp>
      <p:pic>
        <p:nvPicPr>
          <p:cNvPr id="1026" name="Picture 2" descr="Resultado de imagem para e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7036" y="1130709"/>
            <a:ext cx="4637932" cy="2654710"/>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855406" y="4866972"/>
            <a:ext cx="10146911" cy="861774"/>
          </a:xfrm>
          <a:prstGeom prst="rect">
            <a:avLst/>
          </a:prstGeom>
          <a:noFill/>
        </p:spPr>
        <p:txBody>
          <a:bodyPr wrap="square" rtlCol="0">
            <a:spAutoFit/>
          </a:bodyPr>
          <a:lstStyle/>
          <a:p>
            <a:pPr algn="ctr"/>
            <a:r>
              <a:rPr lang="pt-BR" sz="3200" b="1" dirty="0" smtClean="0">
                <a:latin typeface="Arial" panose="020B0604020202020204" pitchFamily="34" charset="0"/>
                <a:cs typeface="Arial" panose="020B0604020202020204" pitchFamily="34" charset="0"/>
              </a:rPr>
              <a:t>AULA 1 - 22 02 2021</a:t>
            </a:r>
          </a:p>
          <a:p>
            <a:pPr algn="ctr"/>
            <a:endParaRPr lang="pt-BR" dirty="0">
              <a:latin typeface="Arial" panose="020B0604020202020204" pitchFamily="34" charset="0"/>
              <a:cs typeface="Arial" panose="020B0604020202020204" pitchFamily="34" charset="0"/>
            </a:endParaRPr>
          </a:p>
        </p:txBody>
      </p:sp>
      <p:sp>
        <p:nvSpPr>
          <p:cNvPr id="6" name="Seta para a Direita 5"/>
          <p:cNvSpPr/>
          <p:nvPr/>
        </p:nvSpPr>
        <p:spPr>
          <a:xfrm>
            <a:off x="1081548" y="1494504"/>
            <a:ext cx="4149213" cy="188779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spcAft>
                <a:spcPts val="1200"/>
              </a:spcAft>
            </a:pPr>
            <a:r>
              <a:rPr lang="pt-BR" sz="4000" b="1" dirty="0">
                <a:latin typeface="Arial" panose="020B0604020202020204" pitchFamily="34" charset="0"/>
                <a:cs typeface="Arial" panose="020B0604020202020204" pitchFamily="34" charset="0"/>
              </a:rPr>
              <a:t>Lei nº 8069/90</a:t>
            </a:r>
          </a:p>
        </p:txBody>
      </p:sp>
    </p:spTree>
    <p:extLst>
      <p:ext uri="{BB962C8B-B14F-4D97-AF65-F5344CB8AC3E}">
        <p14:creationId xmlns:p14="http://schemas.microsoft.com/office/powerpoint/2010/main" val="3000552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356853" y="2054938"/>
            <a:ext cx="8716736" cy="3046988"/>
          </a:xfrm>
          <a:prstGeom prst="rect">
            <a:avLst/>
          </a:prstGeom>
          <a:noFill/>
        </p:spPr>
        <p:txBody>
          <a:bodyPr wrap="square" rtlCol="0">
            <a:spAutoFit/>
          </a:bodyPr>
          <a:lstStyle/>
          <a:p>
            <a:pPr algn="just"/>
            <a:r>
              <a:rPr lang="pt-BR" sz="3200" dirty="0">
                <a:latin typeface="Arial" panose="020B0604020202020204" pitchFamily="34" charset="0"/>
                <a:cs typeface="Arial" panose="020B0604020202020204" pitchFamily="34" charset="0"/>
              </a:rPr>
              <a:t>Nenhuma criança ou adolescente será objeto de qualquer forma de negligência, discriminação, exploração, violência, crueldade e opressão, punido na forma da lei qualquer atentado, por ação ou omissão, aos seus </a:t>
            </a:r>
            <a:r>
              <a:rPr lang="pt-BR" sz="3200" b="1" dirty="0">
                <a:solidFill>
                  <a:srgbClr val="FF0000"/>
                </a:solidFill>
                <a:latin typeface="Arial" panose="020B0604020202020204" pitchFamily="34" charset="0"/>
                <a:cs typeface="Arial" panose="020B0604020202020204" pitchFamily="34" charset="0"/>
              </a:rPr>
              <a:t>direitos fundamentais</a:t>
            </a:r>
            <a:r>
              <a:rPr lang="pt-BR" dirty="0"/>
              <a:t>.</a:t>
            </a:r>
            <a:endParaRPr lang="pt-BR" sz="3200" dirty="0">
              <a:latin typeface="Arial" panose="020B0604020202020204" pitchFamily="34" charset="0"/>
              <a:cs typeface="Arial" panose="020B0604020202020204" pitchFamily="34" charset="0"/>
            </a:endParaRPr>
          </a:p>
        </p:txBody>
      </p:sp>
      <p:sp>
        <p:nvSpPr>
          <p:cNvPr id="7" name="CaixaDeTexto 6"/>
          <p:cNvSpPr txBox="1"/>
          <p:nvPr/>
        </p:nvSpPr>
        <p:spPr>
          <a:xfrm>
            <a:off x="8239432" y="835742"/>
            <a:ext cx="1834156" cy="769441"/>
          </a:xfrm>
          <a:prstGeom prst="rect">
            <a:avLst/>
          </a:prstGeom>
          <a:noFill/>
        </p:spPr>
        <p:txBody>
          <a:bodyPr wrap="none" rtlCol="0">
            <a:spAutoFit/>
          </a:bodyPr>
          <a:lstStyle/>
          <a:p>
            <a:r>
              <a:rPr lang="pt-BR" sz="4400" b="1" dirty="0" smtClean="0">
                <a:solidFill>
                  <a:srgbClr val="FF0000"/>
                </a:solidFill>
                <a:latin typeface="Arial" panose="020B0604020202020204" pitchFamily="34" charset="0"/>
                <a:cs typeface="Arial" panose="020B0604020202020204" pitchFamily="34" charset="0"/>
              </a:rPr>
              <a:t>Art. </a:t>
            </a:r>
            <a:r>
              <a:rPr lang="pt-BR" sz="4400" b="1" dirty="0">
                <a:solidFill>
                  <a:srgbClr val="FF0000"/>
                </a:solidFill>
                <a:latin typeface="Arial" panose="020B0604020202020204" pitchFamily="34" charset="0"/>
                <a:cs typeface="Arial" panose="020B0604020202020204" pitchFamily="34" charset="0"/>
              </a:rPr>
              <a:t>5</a:t>
            </a:r>
            <a:r>
              <a:rPr lang="pt-BR" sz="4400" b="1" dirty="0" smtClean="0">
                <a:solidFill>
                  <a:srgbClr val="FF0000"/>
                </a:solidFill>
                <a:latin typeface="Arial" panose="020B0604020202020204" pitchFamily="34" charset="0"/>
                <a:cs typeface="Arial" panose="020B0604020202020204" pitchFamily="34" charset="0"/>
              </a:rPr>
              <a:t>º</a:t>
            </a:r>
            <a:endParaRPr lang="pt-BR" sz="4400" b="1" dirty="0">
              <a:solidFill>
                <a:srgbClr val="FF0000"/>
              </a:solidFill>
              <a:latin typeface="Arial" panose="020B0604020202020204" pitchFamily="34" charset="0"/>
              <a:cs typeface="Arial" panose="020B0604020202020204" pitchFamily="34" charset="0"/>
            </a:endParaRPr>
          </a:p>
        </p:txBody>
      </p:sp>
      <p:sp>
        <p:nvSpPr>
          <p:cNvPr id="4" name="CaixaDeTexto 3"/>
          <p:cNvSpPr txBox="1"/>
          <p:nvPr/>
        </p:nvSpPr>
        <p:spPr>
          <a:xfrm>
            <a:off x="7334864" y="5683045"/>
            <a:ext cx="3784971" cy="400110"/>
          </a:xfrm>
          <a:prstGeom prst="rect">
            <a:avLst/>
          </a:prstGeom>
          <a:noFill/>
        </p:spPr>
        <p:txBody>
          <a:bodyPr wrap="square" rtlCol="0">
            <a:spAutoFit/>
          </a:bodyPr>
          <a:lstStyle/>
          <a:p>
            <a:pPr algn="r"/>
            <a:r>
              <a:rPr lang="pt-BR" sz="2000" dirty="0" smtClean="0">
                <a:solidFill>
                  <a:schemeClr val="bg1"/>
                </a:solidFill>
                <a:latin typeface="Script MT Bold" panose="03040602040607080904" pitchFamily="66" charset="0"/>
                <a:cs typeface="Arial" panose="020B0604020202020204" pitchFamily="34" charset="0"/>
              </a:rPr>
              <a:t>Socorro Bentes</a:t>
            </a:r>
            <a:endParaRPr lang="pt-BR" sz="2000" dirty="0">
              <a:solidFill>
                <a:schemeClr val="bg1"/>
              </a:solidFill>
              <a:latin typeface="Script MT Bold" panose="03040602040607080904" pitchFamily="66" charset="0"/>
              <a:cs typeface="Arial" panose="020B0604020202020204" pitchFamily="34" charset="0"/>
            </a:endParaRPr>
          </a:p>
        </p:txBody>
      </p:sp>
    </p:spTree>
    <p:extLst>
      <p:ext uri="{BB962C8B-B14F-4D97-AF65-F5344CB8AC3E}">
        <p14:creationId xmlns:p14="http://schemas.microsoft.com/office/powerpoint/2010/main" val="381160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386347" y="1995948"/>
            <a:ext cx="8780207" cy="3046988"/>
          </a:xfrm>
          <a:prstGeom prst="rect">
            <a:avLst/>
          </a:prstGeom>
          <a:noFill/>
        </p:spPr>
        <p:txBody>
          <a:bodyPr wrap="square" rtlCol="0">
            <a:spAutoFit/>
          </a:bodyPr>
          <a:lstStyle/>
          <a:p>
            <a:pPr algn="just"/>
            <a:r>
              <a:rPr lang="pt-BR" sz="3200" dirty="0">
                <a:latin typeface="Arial" panose="020B0604020202020204" pitchFamily="34" charset="0"/>
                <a:cs typeface="Arial" panose="020B0604020202020204" pitchFamily="34" charset="0"/>
              </a:rPr>
              <a:t>Na interpretação desta Lei levar-se-ão em conta os fins sociais a que ela se dirige, as exigências do bem comum, os direitos e deveres individuais e coletivos, e a condição peculiar da </a:t>
            </a:r>
            <a:r>
              <a:rPr lang="pt-BR" sz="3200" b="1" u="sng" dirty="0">
                <a:solidFill>
                  <a:srgbClr val="FF0000"/>
                </a:solidFill>
                <a:latin typeface="Arial" panose="020B0604020202020204" pitchFamily="34" charset="0"/>
                <a:cs typeface="Arial" panose="020B0604020202020204" pitchFamily="34" charset="0"/>
              </a:rPr>
              <a:t>criança</a:t>
            </a:r>
            <a:r>
              <a:rPr lang="pt-BR" sz="3200" dirty="0">
                <a:latin typeface="Arial" panose="020B0604020202020204" pitchFamily="34" charset="0"/>
                <a:cs typeface="Arial" panose="020B0604020202020204" pitchFamily="34" charset="0"/>
              </a:rPr>
              <a:t> e do </a:t>
            </a:r>
            <a:r>
              <a:rPr lang="pt-BR" sz="3200" b="1" u="sng" dirty="0">
                <a:solidFill>
                  <a:srgbClr val="FF0000"/>
                </a:solidFill>
                <a:latin typeface="Arial" panose="020B0604020202020204" pitchFamily="34" charset="0"/>
                <a:cs typeface="Arial" panose="020B0604020202020204" pitchFamily="34" charset="0"/>
              </a:rPr>
              <a:t>adolescente</a:t>
            </a:r>
            <a:r>
              <a:rPr lang="pt-BR" sz="3200" dirty="0">
                <a:latin typeface="Arial" panose="020B0604020202020204" pitchFamily="34" charset="0"/>
                <a:cs typeface="Arial" panose="020B0604020202020204" pitchFamily="34" charset="0"/>
              </a:rPr>
              <a:t> como </a:t>
            </a:r>
            <a:r>
              <a:rPr lang="pt-BR" sz="3200" b="1" dirty="0">
                <a:solidFill>
                  <a:srgbClr val="FF0000"/>
                </a:solidFill>
                <a:latin typeface="Arial" panose="020B0604020202020204" pitchFamily="34" charset="0"/>
                <a:cs typeface="Arial" panose="020B0604020202020204" pitchFamily="34" charset="0"/>
              </a:rPr>
              <a:t>pessoas em desenvolvimento</a:t>
            </a:r>
          </a:p>
        </p:txBody>
      </p:sp>
      <p:sp>
        <p:nvSpPr>
          <p:cNvPr id="7" name="CaixaDeTexto 6"/>
          <p:cNvSpPr txBox="1"/>
          <p:nvPr/>
        </p:nvSpPr>
        <p:spPr>
          <a:xfrm>
            <a:off x="8239432" y="835742"/>
            <a:ext cx="1834156" cy="769441"/>
          </a:xfrm>
          <a:prstGeom prst="rect">
            <a:avLst/>
          </a:prstGeom>
          <a:noFill/>
        </p:spPr>
        <p:txBody>
          <a:bodyPr wrap="none" rtlCol="0">
            <a:spAutoFit/>
          </a:bodyPr>
          <a:lstStyle/>
          <a:p>
            <a:r>
              <a:rPr lang="pt-BR" sz="4400" b="1" dirty="0" smtClean="0">
                <a:solidFill>
                  <a:srgbClr val="FF0000"/>
                </a:solidFill>
                <a:latin typeface="Arial" panose="020B0604020202020204" pitchFamily="34" charset="0"/>
                <a:cs typeface="Arial" panose="020B0604020202020204" pitchFamily="34" charset="0"/>
              </a:rPr>
              <a:t>Art. </a:t>
            </a:r>
            <a:r>
              <a:rPr lang="pt-BR" sz="4400" b="1" dirty="0">
                <a:solidFill>
                  <a:srgbClr val="FF0000"/>
                </a:solidFill>
                <a:latin typeface="Arial" panose="020B0604020202020204" pitchFamily="34" charset="0"/>
                <a:cs typeface="Arial" panose="020B0604020202020204" pitchFamily="34" charset="0"/>
              </a:rPr>
              <a:t>6</a:t>
            </a:r>
            <a:r>
              <a:rPr lang="pt-BR" sz="4400" b="1" dirty="0" smtClean="0">
                <a:solidFill>
                  <a:srgbClr val="FF0000"/>
                </a:solidFill>
                <a:latin typeface="Arial" panose="020B0604020202020204" pitchFamily="34" charset="0"/>
                <a:cs typeface="Arial" panose="020B0604020202020204" pitchFamily="34" charset="0"/>
              </a:rPr>
              <a:t>º</a:t>
            </a:r>
            <a:endParaRPr lang="pt-BR" sz="4400" b="1" dirty="0">
              <a:solidFill>
                <a:srgbClr val="FF0000"/>
              </a:solidFill>
              <a:latin typeface="Arial" panose="020B0604020202020204" pitchFamily="34" charset="0"/>
              <a:cs typeface="Arial" panose="020B0604020202020204" pitchFamily="34" charset="0"/>
            </a:endParaRPr>
          </a:p>
        </p:txBody>
      </p:sp>
      <p:sp>
        <p:nvSpPr>
          <p:cNvPr id="4" name="CaixaDeTexto 3"/>
          <p:cNvSpPr txBox="1"/>
          <p:nvPr/>
        </p:nvSpPr>
        <p:spPr>
          <a:xfrm>
            <a:off x="7334864" y="5683045"/>
            <a:ext cx="3784971" cy="400110"/>
          </a:xfrm>
          <a:prstGeom prst="rect">
            <a:avLst/>
          </a:prstGeom>
          <a:noFill/>
        </p:spPr>
        <p:txBody>
          <a:bodyPr wrap="square" rtlCol="0">
            <a:spAutoFit/>
          </a:bodyPr>
          <a:lstStyle/>
          <a:p>
            <a:pPr algn="r"/>
            <a:r>
              <a:rPr lang="pt-BR" sz="2000" dirty="0" smtClean="0">
                <a:solidFill>
                  <a:schemeClr val="bg1"/>
                </a:solidFill>
                <a:latin typeface="Script MT Bold" panose="03040602040607080904" pitchFamily="66" charset="0"/>
                <a:cs typeface="Arial" panose="020B0604020202020204" pitchFamily="34" charset="0"/>
              </a:rPr>
              <a:t>Socorro Bentes</a:t>
            </a:r>
            <a:endParaRPr lang="pt-BR" sz="2000" dirty="0">
              <a:solidFill>
                <a:schemeClr val="bg1"/>
              </a:solidFill>
              <a:latin typeface="Script MT Bold" panose="03040602040607080904" pitchFamily="66" charset="0"/>
              <a:cs typeface="Arial" panose="020B0604020202020204" pitchFamily="34" charset="0"/>
            </a:endParaRPr>
          </a:p>
        </p:txBody>
      </p:sp>
    </p:spTree>
    <p:extLst>
      <p:ext uri="{BB962C8B-B14F-4D97-AF65-F5344CB8AC3E}">
        <p14:creationId xmlns:p14="http://schemas.microsoft.com/office/powerpoint/2010/main" val="1494078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816077" y="924232"/>
            <a:ext cx="9950246" cy="3108543"/>
          </a:xfrm>
          <a:prstGeom prst="rect">
            <a:avLst/>
          </a:prstGeom>
        </p:spPr>
        <p:txBody>
          <a:bodyPr wrap="square">
            <a:spAutoFit/>
          </a:bodyPr>
          <a:lstStyle/>
          <a:p>
            <a:pPr algn="just"/>
            <a:r>
              <a:rPr lang="pt-BR" sz="2800" dirty="0" smtClean="0">
                <a:latin typeface="Arial" panose="020B0604020202020204" pitchFamily="34" charset="0"/>
                <a:cs typeface="Arial" panose="020B0604020202020204" pitchFamily="34" charset="0"/>
              </a:rPr>
              <a:t>O ECA  dispõe </a:t>
            </a:r>
            <a:r>
              <a:rPr lang="pt-BR" sz="2800" dirty="0">
                <a:latin typeface="Arial" panose="020B0604020202020204" pitchFamily="34" charset="0"/>
                <a:cs typeface="Arial" panose="020B0604020202020204" pitchFamily="34" charset="0"/>
              </a:rPr>
              <a:t>sobre a proteção integral à criança e ao </a:t>
            </a:r>
            <a:r>
              <a:rPr lang="pt-BR" sz="2800" dirty="0" smtClean="0">
                <a:latin typeface="Arial" panose="020B0604020202020204" pitchFamily="34" charset="0"/>
                <a:cs typeface="Arial" panose="020B0604020202020204" pitchFamily="34" charset="0"/>
              </a:rPr>
              <a:t>adolescente, definindo a idade correspondente</a:t>
            </a:r>
          </a:p>
          <a:p>
            <a:pPr marL="514350" indent="-514350" algn="just">
              <a:buFont typeface="+mj-lt"/>
              <a:buAutoNum type="alphaLcParenR"/>
            </a:pPr>
            <a:r>
              <a:rPr lang="pt-BR" sz="2800" dirty="0" smtClean="0">
                <a:latin typeface="Arial" panose="020B0604020202020204" pitchFamily="34" charset="0"/>
                <a:cs typeface="Arial" panose="020B0604020202020204" pitchFamily="34" charset="0"/>
              </a:rPr>
              <a:t>Criança 0 a 12 anos incompleto e adolescente </a:t>
            </a:r>
            <a:r>
              <a:rPr lang="pt-BR" sz="2800" dirty="0">
                <a:latin typeface="Arial" panose="020B0604020202020204" pitchFamily="34" charset="0"/>
                <a:cs typeface="Arial" panose="020B0604020202020204" pitchFamily="34" charset="0"/>
              </a:rPr>
              <a:t>12 a 18 anos incompleto</a:t>
            </a:r>
          </a:p>
          <a:p>
            <a:pPr marL="514350" indent="-514350" algn="just">
              <a:buFont typeface="+mj-lt"/>
              <a:buAutoNum type="alphaLcParenR"/>
            </a:pPr>
            <a:r>
              <a:rPr lang="pt-BR" sz="2800" dirty="0" smtClean="0">
                <a:latin typeface="Arial" panose="020B0604020202020204" pitchFamily="34" charset="0"/>
                <a:cs typeface="Arial" panose="020B0604020202020204" pitchFamily="34" charset="0"/>
              </a:rPr>
              <a:t>Criança 0 a 12 anos completo</a:t>
            </a:r>
          </a:p>
          <a:p>
            <a:pPr marL="514350" indent="-514350" algn="just">
              <a:buFont typeface="+mj-lt"/>
              <a:buAutoNum type="alphaLcParenR"/>
            </a:pPr>
            <a:r>
              <a:rPr lang="pt-BR" sz="2800" dirty="0" smtClean="0">
                <a:latin typeface="Arial" panose="020B0604020202020204" pitchFamily="34" charset="0"/>
                <a:cs typeface="Arial" panose="020B0604020202020204" pitchFamily="34" charset="0"/>
              </a:rPr>
              <a:t>Adolescente 12 a 18 anos completo</a:t>
            </a:r>
          </a:p>
          <a:p>
            <a:pPr marL="514350" indent="-514350" algn="just">
              <a:buFont typeface="+mj-lt"/>
              <a:buAutoNum type="alphaLcParenR"/>
            </a:pP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9107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740310" y="1390777"/>
            <a:ext cx="8475406" cy="2308324"/>
          </a:xfrm>
          <a:prstGeom prst="rect">
            <a:avLst/>
          </a:prstGeom>
        </p:spPr>
        <p:txBody>
          <a:bodyPr wrap="square">
            <a:spAutoFit/>
          </a:bodyPr>
          <a:lstStyle/>
          <a:p>
            <a:pPr algn="ctr"/>
            <a:r>
              <a:rPr lang="pt-BR" sz="3600" b="1" dirty="0">
                <a:solidFill>
                  <a:srgbClr val="FF0000"/>
                </a:solidFill>
                <a:latin typeface="Arial" panose="020B0604020202020204" pitchFamily="34" charset="0"/>
                <a:cs typeface="Arial" panose="020B0604020202020204" pitchFamily="34" charset="0"/>
              </a:rPr>
              <a:t>CAPÍTULO </a:t>
            </a:r>
            <a:r>
              <a:rPr lang="pt-BR" sz="3600" b="1" dirty="0" smtClean="0">
                <a:solidFill>
                  <a:srgbClr val="FF0000"/>
                </a:solidFill>
                <a:latin typeface="Arial" panose="020B0604020202020204" pitchFamily="34" charset="0"/>
                <a:cs typeface="Arial" panose="020B0604020202020204" pitchFamily="34" charset="0"/>
              </a:rPr>
              <a:t>II</a:t>
            </a:r>
          </a:p>
          <a:p>
            <a:pPr algn="ctr"/>
            <a:r>
              <a:rPr lang="pt-BR" sz="3600" dirty="0" smtClean="0">
                <a:latin typeface="Arial" panose="020B0604020202020204" pitchFamily="34" charset="0"/>
                <a:cs typeface="Arial" panose="020B0604020202020204" pitchFamily="34" charset="0"/>
              </a:rPr>
              <a:t> </a:t>
            </a:r>
            <a:endParaRPr lang="pt-BR" sz="3600" dirty="0">
              <a:latin typeface="Arial" panose="020B0604020202020204" pitchFamily="34" charset="0"/>
              <a:cs typeface="Arial" panose="020B0604020202020204" pitchFamily="34" charset="0"/>
            </a:endParaRPr>
          </a:p>
          <a:p>
            <a:pPr algn="ctr"/>
            <a:r>
              <a:rPr lang="pt-BR" sz="3600" b="1" dirty="0">
                <a:latin typeface="Arial" panose="020B0604020202020204" pitchFamily="34" charset="0"/>
                <a:cs typeface="Arial" panose="020B0604020202020204" pitchFamily="34" charset="0"/>
              </a:rPr>
              <a:t>Do Direito à Liberdade, ao Respeito e à Dignidade </a:t>
            </a:r>
            <a:endParaRPr lang="pt-BR" sz="3600" dirty="0">
              <a:latin typeface="Arial" panose="020B0604020202020204" pitchFamily="34" charset="0"/>
              <a:cs typeface="Arial" panose="020B0604020202020204" pitchFamily="34" charset="0"/>
            </a:endParaRPr>
          </a:p>
        </p:txBody>
      </p:sp>
      <p:sp>
        <p:nvSpPr>
          <p:cNvPr id="3" name="CaixaDeTexto 2"/>
          <p:cNvSpPr txBox="1"/>
          <p:nvPr/>
        </p:nvSpPr>
        <p:spPr>
          <a:xfrm>
            <a:off x="7334864" y="5683045"/>
            <a:ext cx="3784971" cy="400110"/>
          </a:xfrm>
          <a:prstGeom prst="rect">
            <a:avLst/>
          </a:prstGeom>
          <a:noFill/>
        </p:spPr>
        <p:txBody>
          <a:bodyPr wrap="square" rtlCol="0">
            <a:spAutoFit/>
          </a:bodyPr>
          <a:lstStyle/>
          <a:p>
            <a:pPr algn="r"/>
            <a:r>
              <a:rPr lang="pt-BR" sz="2000" dirty="0" smtClean="0">
                <a:solidFill>
                  <a:schemeClr val="bg1"/>
                </a:solidFill>
                <a:latin typeface="Script MT Bold" panose="03040602040607080904" pitchFamily="66" charset="0"/>
                <a:cs typeface="Arial" panose="020B0604020202020204" pitchFamily="34" charset="0"/>
              </a:rPr>
              <a:t>Socorro Bentes</a:t>
            </a:r>
            <a:endParaRPr lang="pt-BR" sz="2000" dirty="0">
              <a:solidFill>
                <a:schemeClr val="bg1"/>
              </a:solidFill>
              <a:latin typeface="Script MT Bold" panose="03040602040607080904" pitchFamily="66" charset="0"/>
              <a:cs typeface="Arial" panose="020B0604020202020204" pitchFamily="34" charset="0"/>
            </a:endParaRPr>
          </a:p>
        </p:txBody>
      </p:sp>
    </p:spTree>
    <p:extLst>
      <p:ext uri="{BB962C8B-B14F-4D97-AF65-F5344CB8AC3E}">
        <p14:creationId xmlns:p14="http://schemas.microsoft.com/office/powerpoint/2010/main" val="1595833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425677" y="1390777"/>
            <a:ext cx="9016181" cy="3046988"/>
          </a:xfrm>
          <a:prstGeom prst="rect">
            <a:avLst/>
          </a:prstGeom>
        </p:spPr>
        <p:txBody>
          <a:bodyPr wrap="square">
            <a:spAutoFit/>
          </a:bodyPr>
          <a:lstStyle/>
          <a:p>
            <a:pPr algn="just"/>
            <a:r>
              <a:rPr lang="pt-BR" sz="3200" b="1" dirty="0" smtClean="0">
                <a:solidFill>
                  <a:srgbClr val="FF0000"/>
                </a:solidFill>
                <a:latin typeface="Arial" panose="020B0604020202020204" pitchFamily="34" charset="0"/>
                <a:cs typeface="Arial" panose="020B0604020202020204" pitchFamily="34" charset="0"/>
              </a:rPr>
              <a:t>Art.15. </a:t>
            </a:r>
            <a:r>
              <a:rPr lang="pt-BR" sz="3200" dirty="0" smtClean="0">
                <a:latin typeface="Arial" panose="020B0604020202020204" pitchFamily="34" charset="0"/>
                <a:cs typeface="Arial" panose="020B0604020202020204" pitchFamily="34" charset="0"/>
              </a:rPr>
              <a:t>A </a:t>
            </a:r>
            <a:r>
              <a:rPr lang="pt-BR" sz="3200" dirty="0">
                <a:latin typeface="Arial" panose="020B0604020202020204" pitchFamily="34" charset="0"/>
                <a:cs typeface="Arial" panose="020B0604020202020204" pitchFamily="34" charset="0"/>
              </a:rPr>
              <a:t>criança e o adolescente têm direito à liberdade, ao respeito e à dignidade como pessoas humanas em processo de desenvolvimento e como sujeitos de direitos civis, humanos e sociais garantidos na Constituição e nas leis. </a:t>
            </a:r>
          </a:p>
        </p:txBody>
      </p:sp>
      <p:sp>
        <p:nvSpPr>
          <p:cNvPr id="3" name="CaixaDeTexto 2"/>
          <p:cNvSpPr txBox="1"/>
          <p:nvPr/>
        </p:nvSpPr>
        <p:spPr>
          <a:xfrm>
            <a:off x="7334864" y="5683045"/>
            <a:ext cx="3784971" cy="400110"/>
          </a:xfrm>
          <a:prstGeom prst="rect">
            <a:avLst/>
          </a:prstGeom>
          <a:noFill/>
        </p:spPr>
        <p:txBody>
          <a:bodyPr wrap="square" rtlCol="0">
            <a:spAutoFit/>
          </a:bodyPr>
          <a:lstStyle/>
          <a:p>
            <a:pPr algn="r"/>
            <a:r>
              <a:rPr lang="pt-BR" sz="2000" dirty="0" smtClean="0">
                <a:solidFill>
                  <a:schemeClr val="bg1"/>
                </a:solidFill>
                <a:latin typeface="Script MT Bold" panose="03040602040607080904" pitchFamily="66" charset="0"/>
                <a:cs typeface="Arial" panose="020B0604020202020204" pitchFamily="34" charset="0"/>
              </a:rPr>
              <a:t>Socorro Bentes</a:t>
            </a:r>
            <a:endParaRPr lang="pt-BR" sz="2000" dirty="0">
              <a:solidFill>
                <a:schemeClr val="bg1"/>
              </a:solidFill>
              <a:latin typeface="Script MT Bold" panose="03040602040607080904" pitchFamily="66" charset="0"/>
              <a:cs typeface="Arial" panose="020B0604020202020204" pitchFamily="34" charset="0"/>
            </a:endParaRPr>
          </a:p>
        </p:txBody>
      </p:sp>
    </p:spTree>
    <p:extLst>
      <p:ext uri="{BB962C8B-B14F-4D97-AF65-F5344CB8AC3E}">
        <p14:creationId xmlns:p14="http://schemas.microsoft.com/office/powerpoint/2010/main" val="951397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425677" y="997490"/>
            <a:ext cx="9016181" cy="4001095"/>
          </a:xfrm>
          <a:prstGeom prst="rect">
            <a:avLst/>
          </a:prstGeom>
        </p:spPr>
        <p:txBody>
          <a:bodyPr wrap="square">
            <a:spAutoFit/>
          </a:bodyPr>
          <a:lstStyle/>
          <a:p>
            <a:pPr algn="just">
              <a:spcBef>
                <a:spcPts val="600"/>
              </a:spcBef>
              <a:spcAft>
                <a:spcPts val="600"/>
              </a:spcAft>
            </a:pPr>
            <a:r>
              <a:rPr lang="pt-BR" sz="3200" b="1" dirty="0" smtClean="0">
                <a:solidFill>
                  <a:srgbClr val="FF0000"/>
                </a:solidFill>
                <a:latin typeface="Arial" panose="020B0604020202020204" pitchFamily="34" charset="0"/>
                <a:cs typeface="Arial" panose="020B0604020202020204" pitchFamily="34" charset="0"/>
              </a:rPr>
              <a:t>Art.16. </a:t>
            </a:r>
            <a:r>
              <a:rPr lang="pt-BR" sz="3200" dirty="0">
                <a:latin typeface="Arial" panose="020B0604020202020204" pitchFamily="34" charset="0"/>
                <a:cs typeface="Arial" panose="020B0604020202020204" pitchFamily="34" charset="0"/>
              </a:rPr>
              <a:t>O direito à liberdade compreende os seguintes aspectos: </a:t>
            </a:r>
          </a:p>
          <a:p>
            <a:pPr algn="just">
              <a:spcBef>
                <a:spcPts val="600"/>
              </a:spcBef>
              <a:spcAft>
                <a:spcPts val="600"/>
              </a:spcAft>
            </a:pPr>
            <a:r>
              <a:rPr lang="pt-BR" sz="3200" dirty="0">
                <a:latin typeface="Arial" panose="020B0604020202020204" pitchFamily="34" charset="0"/>
                <a:cs typeface="Arial" panose="020B0604020202020204" pitchFamily="34" charset="0"/>
              </a:rPr>
              <a:t>I – ir, vir e estar nos logradouros públicos e espaços comunitários, ressalvadas as restrições legais; </a:t>
            </a:r>
          </a:p>
          <a:p>
            <a:pPr algn="just">
              <a:spcBef>
                <a:spcPts val="600"/>
              </a:spcBef>
              <a:spcAft>
                <a:spcPts val="600"/>
              </a:spcAft>
            </a:pPr>
            <a:r>
              <a:rPr lang="pt-BR" sz="3200" dirty="0">
                <a:latin typeface="Arial" panose="020B0604020202020204" pitchFamily="34" charset="0"/>
                <a:cs typeface="Arial" panose="020B0604020202020204" pitchFamily="34" charset="0"/>
              </a:rPr>
              <a:t>II – opinião e expressão; </a:t>
            </a:r>
          </a:p>
          <a:p>
            <a:pPr algn="just">
              <a:spcBef>
                <a:spcPts val="600"/>
              </a:spcBef>
              <a:spcAft>
                <a:spcPts val="600"/>
              </a:spcAft>
            </a:pPr>
            <a:r>
              <a:rPr lang="pt-BR" sz="3200" dirty="0">
                <a:latin typeface="Arial" panose="020B0604020202020204" pitchFamily="34" charset="0"/>
                <a:cs typeface="Arial" panose="020B0604020202020204" pitchFamily="34" charset="0"/>
              </a:rPr>
              <a:t>III – crença e culto religioso; </a:t>
            </a:r>
          </a:p>
        </p:txBody>
      </p:sp>
      <p:sp>
        <p:nvSpPr>
          <p:cNvPr id="3" name="CaixaDeTexto 2"/>
          <p:cNvSpPr txBox="1"/>
          <p:nvPr/>
        </p:nvSpPr>
        <p:spPr>
          <a:xfrm>
            <a:off x="7334864" y="5683045"/>
            <a:ext cx="3784971" cy="400110"/>
          </a:xfrm>
          <a:prstGeom prst="rect">
            <a:avLst/>
          </a:prstGeom>
          <a:noFill/>
        </p:spPr>
        <p:txBody>
          <a:bodyPr wrap="square" rtlCol="0">
            <a:spAutoFit/>
          </a:bodyPr>
          <a:lstStyle/>
          <a:p>
            <a:pPr algn="r"/>
            <a:r>
              <a:rPr lang="pt-BR" sz="2000" dirty="0" smtClean="0">
                <a:solidFill>
                  <a:schemeClr val="bg1"/>
                </a:solidFill>
                <a:latin typeface="Script MT Bold" panose="03040602040607080904" pitchFamily="66" charset="0"/>
                <a:cs typeface="Arial" panose="020B0604020202020204" pitchFamily="34" charset="0"/>
              </a:rPr>
              <a:t>Socorro Bentes</a:t>
            </a:r>
            <a:endParaRPr lang="pt-BR" sz="2000" dirty="0">
              <a:solidFill>
                <a:schemeClr val="bg1"/>
              </a:solidFill>
              <a:latin typeface="Script MT Bold" panose="03040602040607080904" pitchFamily="66" charset="0"/>
              <a:cs typeface="Arial" panose="020B0604020202020204" pitchFamily="34" charset="0"/>
            </a:endParaRPr>
          </a:p>
        </p:txBody>
      </p:sp>
    </p:spTree>
    <p:extLst>
      <p:ext uri="{BB962C8B-B14F-4D97-AF65-F5344CB8AC3E}">
        <p14:creationId xmlns:p14="http://schemas.microsoft.com/office/powerpoint/2010/main" val="1106708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425677" y="997490"/>
            <a:ext cx="9016181" cy="3662541"/>
          </a:xfrm>
          <a:prstGeom prst="rect">
            <a:avLst/>
          </a:prstGeom>
        </p:spPr>
        <p:txBody>
          <a:bodyPr wrap="square">
            <a:spAutoFit/>
          </a:bodyPr>
          <a:lstStyle/>
          <a:p>
            <a:pPr algn="just">
              <a:spcBef>
                <a:spcPts val="600"/>
              </a:spcBef>
              <a:spcAft>
                <a:spcPts val="600"/>
              </a:spcAft>
            </a:pPr>
            <a:r>
              <a:rPr lang="pt-BR" sz="3200" b="1" dirty="0" smtClean="0">
                <a:solidFill>
                  <a:srgbClr val="FF0000"/>
                </a:solidFill>
                <a:latin typeface="Arial" panose="020B0604020202020204" pitchFamily="34" charset="0"/>
                <a:cs typeface="Arial" panose="020B0604020202020204" pitchFamily="34" charset="0"/>
              </a:rPr>
              <a:t>Art.16. </a:t>
            </a:r>
          </a:p>
          <a:p>
            <a:pPr algn="just">
              <a:spcBef>
                <a:spcPts val="600"/>
              </a:spcBef>
              <a:spcAft>
                <a:spcPts val="600"/>
              </a:spcAft>
            </a:pPr>
            <a:r>
              <a:rPr lang="pt-BR" sz="3200" dirty="0" smtClean="0">
                <a:latin typeface="Arial" panose="020B0604020202020204" pitchFamily="34" charset="0"/>
                <a:cs typeface="Arial" panose="020B0604020202020204" pitchFamily="34" charset="0"/>
              </a:rPr>
              <a:t>IV </a:t>
            </a:r>
            <a:r>
              <a:rPr lang="pt-BR" sz="3200" dirty="0">
                <a:latin typeface="Arial" panose="020B0604020202020204" pitchFamily="34" charset="0"/>
                <a:cs typeface="Arial" panose="020B0604020202020204" pitchFamily="34" charset="0"/>
              </a:rPr>
              <a:t>– brincar, praticar esportes e divertir-se; </a:t>
            </a:r>
          </a:p>
          <a:p>
            <a:pPr algn="just">
              <a:spcBef>
                <a:spcPts val="600"/>
              </a:spcBef>
              <a:spcAft>
                <a:spcPts val="600"/>
              </a:spcAft>
            </a:pPr>
            <a:r>
              <a:rPr lang="pt-BR" sz="3200" dirty="0">
                <a:latin typeface="Arial" panose="020B0604020202020204" pitchFamily="34" charset="0"/>
                <a:cs typeface="Arial" panose="020B0604020202020204" pitchFamily="34" charset="0"/>
              </a:rPr>
              <a:t>V – participar da vida familiar e comunitária, sem discriminação; </a:t>
            </a:r>
          </a:p>
          <a:p>
            <a:pPr algn="just">
              <a:spcBef>
                <a:spcPts val="600"/>
              </a:spcBef>
              <a:spcAft>
                <a:spcPts val="600"/>
              </a:spcAft>
            </a:pPr>
            <a:r>
              <a:rPr lang="pt-BR" sz="3200" dirty="0">
                <a:latin typeface="Arial" panose="020B0604020202020204" pitchFamily="34" charset="0"/>
                <a:cs typeface="Arial" panose="020B0604020202020204" pitchFamily="34" charset="0"/>
              </a:rPr>
              <a:t>VI – participar da vida política, na forma da lei; </a:t>
            </a:r>
          </a:p>
          <a:p>
            <a:pPr algn="just">
              <a:spcBef>
                <a:spcPts val="600"/>
              </a:spcBef>
              <a:spcAft>
                <a:spcPts val="600"/>
              </a:spcAft>
            </a:pPr>
            <a:r>
              <a:rPr lang="pt-BR" sz="3200" dirty="0">
                <a:latin typeface="Arial" panose="020B0604020202020204" pitchFamily="34" charset="0"/>
                <a:cs typeface="Arial" panose="020B0604020202020204" pitchFamily="34" charset="0"/>
              </a:rPr>
              <a:t>VII – buscar refúgio, auxílio e orientação. </a:t>
            </a:r>
          </a:p>
        </p:txBody>
      </p:sp>
      <p:sp>
        <p:nvSpPr>
          <p:cNvPr id="3" name="CaixaDeTexto 2"/>
          <p:cNvSpPr txBox="1"/>
          <p:nvPr/>
        </p:nvSpPr>
        <p:spPr>
          <a:xfrm>
            <a:off x="7334864" y="5683045"/>
            <a:ext cx="3784971" cy="400110"/>
          </a:xfrm>
          <a:prstGeom prst="rect">
            <a:avLst/>
          </a:prstGeom>
          <a:noFill/>
        </p:spPr>
        <p:txBody>
          <a:bodyPr wrap="square" rtlCol="0">
            <a:spAutoFit/>
          </a:bodyPr>
          <a:lstStyle/>
          <a:p>
            <a:pPr algn="r"/>
            <a:r>
              <a:rPr lang="pt-BR" sz="2000" dirty="0" smtClean="0">
                <a:solidFill>
                  <a:schemeClr val="bg1"/>
                </a:solidFill>
                <a:latin typeface="Script MT Bold" panose="03040602040607080904" pitchFamily="66" charset="0"/>
                <a:cs typeface="Arial" panose="020B0604020202020204" pitchFamily="34" charset="0"/>
              </a:rPr>
              <a:t>Socorro Bentes</a:t>
            </a:r>
            <a:endParaRPr lang="pt-BR" sz="2000" dirty="0">
              <a:solidFill>
                <a:schemeClr val="bg1"/>
              </a:solidFill>
              <a:latin typeface="Script MT Bold" panose="03040602040607080904" pitchFamily="66" charset="0"/>
              <a:cs typeface="Arial" panose="020B0604020202020204" pitchFamily="34" charset="0"/>
            </a:endParaRPr>
          </a:p>
        </p:txBody>
      </p:sp>
    </p:spTree>
    <p:extLst>
      <p:ext uri="{BB962C8B-B14F-4D97-AF65-F5344CB8AC3E}">
        <p14:creationId xmlns:p14="http://schemas.microsoft.com/office/powerpoint/2010/main" val="1115732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425677" y="1371118"/>
            <a:ext cx="9016181" cy="3046988"/>
          </a:xfrm>
          <a:prstGeom prst="rect">
            <a:avLst/>
          </a:prstGeom>
        </p:spPr>
        <p:txBody>
          <a:bodyPr wrap="square">
            <a:spAutoFit/>
          </a:bodyPr>
          <a:lstStyle/>
          <a:p>
            <a:pPr algn="just">
              <a:spcBef>
                <a:spcPts val="600"/>
              </a:spcBef>
              <a:spcAft>
                <a:spcPts val="600"/>
              </a:spcAft>
            </a:pPr>
            <a:r>
              <a:rPr lang="pt-BR" sz="3200" b="1" dirty="0" smtClean="0">
                <a:solidFill>
                  <a:srgbClr val="FF0000"/>
                </a:solidFill>
                <a:latin typeface="Arial" panose="020B0604020202020204" pitchFamily="34" charset="0"/>
                <a:cs typeface="Arial" panose="020B0604020202020204" pitchFamily="34" charset="0"/>
              </a:rPr>
              <a:t>Art.17. </a:t>
            </a:r>
            <a:r>
              <a:rPr lang="pt-BR" sz="3200" dirty="0">
                <a:latin typeface="Arial" panose="020B0604020202020204" pitchFamily="34" charset="0"/>
                <a:cs typeface="Arial" panose="020B0604020202020204" pitchFamily="34" charset="0"/>
              </a:rPr>
              <a:t>O direito ao respeito consiste na inviolabilidade da integridade física, psíquica e moral da criança e do adolescente, abrangendo a preservação da imagem, da identidade, da autonomia, dos valores, </a:t>
            </a:r>
            <a:r>
              <a:rPr lang="pt-BR" sz="3200" dirty="0" smtClean="0">
                <a:latin typeface="Arial" panose="020B0604020202020204" pitchFamily="34" charset="0"/>
                <a:cs typeface="Arial" panose="020B0604020202020204" pitchFamily="34" charset="0"/>
              </a:rPr>
              <a:t>ideias </a:t>
            </a:r>
            <a:r>
              <a:rPr lang="pt-BR" sz="3200" dirty="0">
                <a:latin typeface="Arial" panose="020B0604020202020204" pitchFamily="34" charset="0"/>
                <a:cs typeface="Arial" panose="020B0604020202020204" pitchFamily="34" charset="0"/>
              </a:rPr>
              <a:t>e crenças, dos espaços e objetos pessoais. </a:t>
            </a:r>
          </a:p>
        </p:txBody>
      </p:sp>
      <p:sp>
        <p:nvSpPr>
          <p:cNvPr id="3" name="CaixaDeTexto 2"/>
          <p:cNvSpPr txBox="1"/>
          <p:nvPr/>
        </p:nvSpPr>
        <p:spPr>
          <a:xfrm>
            <a:off x="7334864" y="5683045"/>
            <a:ext cx="3784971" cy="400110"/>
          </a:xfrm>
          <a:prstGeom prst="rect">
            <a:avLst/>
          </a:prstGeom>
          <a:noFill/>
        </p:spPr>
        <p:txBody>
          <a:bodyPr wrap="square" rtlCol="0">
            <a:spAutoFit/>
          </a:bodyPr>
          <a:lstStyle/>
          <a:p>
            <a:pPr algn="r"/>
            <a:r>
              <a:rPr lang="pt-BR" sz="2000" dirty="0" smtClean="0">
                <a:solidFill>
                  <a:schemeClr val="bg1"/>
                </a:solidFill>
                <a:latin typeface="Script MT Bold" panose="03040602040607080904" pitchFamily="66" charset="0"/>
                <a:cs typeface="Arial" panose="020B0604020202020204" pitchFamily="34" charset="0"/>
              </a:rPr>
              <a:t>Socorro Bentes</a:t>
            </a:r>
            <a:endParaRPr lang="pt-BR" sz="2000" dirty="0">
              <a:solidFill>
                <a:schemeClr val="bg1"/>
              </a:solidFill>
              <a:latin typeface="Script MT Bold" panose="03040602040607080904" pitchFamily="66" charset="0"/>
              <a:cs typeface="Arial" panose="020B0604020202020204" pitchFamily="34" charset="0"/>
            </a:endParaRPr>
          </a:p>
        </p:txBody>
      </p:sp>
    </p:spTree>
    <p:extLst>
      <p:ext uri="{BB962C8B-B14F-4D97-AF65-F5344CB8AC3E}">
        <p14:creationId xmlns:p14="http://schemas.microsoft.com/office/powerpoint/2010/main" val="3511541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081549" y="2136125"/>
            <a:ext cx="8716736" cy="2062103"/>
          </a:xfrm>
          <a:prstGeom prst="rect">
            <a:avLst/>
          </a:prstGeom>
          <a:noFill/>
        </p:spPr>
        <p:txBody>
          <a:bodyPr wrap="square" rtlCol="0">
            <a:spAutoFit/>
          </a:bodyPr>
          <a:lstStyle/>
          <a:p>
            <a:pPr algn="just"/>
            <a:r>
              <a:rPr lang="pt-BR" sz="3200" dirty="0">
                <a:latin typeface="Arial" panose="020B0604020202020204" pitchFamily="34" charset="0"/>
                <a:cs typeface="Arial" panose="020B0604020202020204" pitchFamily="34" charset="0"/>
              </a:rPr>
              <a:t>É dever de todos velar pela </a:t>
            </a:r>
            <a:r>
              <a:rPr lang="pt-BR" sz="3200" b="1" u="sng" dirty="0">
                <a:solidFill>
                  <a:srgbClr val="FF0000"/>
                </a:solidFill>
                <a:latin typeface="Arial" panose="020B0604020202020204" pitchFamily="34" charset="0"/>
                <a:cs typeface="Arial" panose="020B0604020202020204" pitchFamily="34" charset="0"/>
              </a:rPr>
              <a:t>dignidade</a:t>
            </a:r>
            <a:r>
              <a:rPr lang="pt-BR" sz="3200" dirty="0">
                <a:latin typeface="Arial" panose="020B0604020202020204" pitchFamily="34" charset="0"/>
                <a:cs typeface="Arial" panose="020B0604020202020204" pitchFamily="34" charset="0"/>
              </a:rPr>
              <a:t> da criança e do adolescente, pondo-os a salvo de qualquer tratamento desumano, violento, aterrorizante, vexatório ou constrangedor</a:t>
            </a:r>
            <a:r>
              <a:rPr lang="pt-BR" sz="3200" dirty="0" smtClean="0">
                <a:latin typeface="Arial" panose="020B0604020202020204" pitchFamily="34" charset="0"/>
                <a:cs typeface="Arial" panose="020B0604020202020204" pitchFamily="34" charset="0"/>
              </a:rPr>
              <a:t>.</a:t>
            </a:r>
            <a:endParaRPr lang="pt-BR" sz="3200" dirty="0">
              <a:latin typeface="Arial" panose="020B0604020202020204" pitchFamily="34" charset="0"/>
              <a:cs typeface="Arial" panose="020B0604020202020204" pitchFamily="34" charset="0"/>
            </a:endParaRPr>
          </a:p>
        </p:txBody>
      </p:sp>
      <p:sp>
        <p:nvSpPr>
          <p:cNvPr id="7" name="CaixaDeTexto 6"/>
          <p:cNvSpPr txBox="1"/>
          <p:nvPr/>
        </p:nvSpPr>
        <p:spPr>
          <a:xfrm>
            <a:off x="2880852" y="835742"/>
            <a:ext cx="6917434" cy="769441"/>
          </a:xfrm>
          <a:prstGeom prst="rect">
            <a:avLst/>
          </a:prstGeom>
          <a:noFill/>
        </p:spPr>
        <p:txBody>
          <a:bodyPr wrap="square" rtlCol="0">
            <a:spAutoFit/>
          </a:bodyPr>
          <a:lstStyle/>
          <a:p>
            <a:pPr algn="r"/>
            <a:r>
              <a:rPr lang="pt-BR" sz="4400" b="1" dirty="0" smtClean="0">
                <a:solidFill>
                  <a:srgbClr val="FF0000"/>
                </a:solidFill>
                <a:latin typeface="Arial" panose="020B0604020202020204" pitchFamily="34" charset="0"/>
                <a:cs typeface="Arial" panose="020B0604020202020204" pitchFamily="34" charset="0"/>
              </a:rPr>
              <a:t>Art. 18º - MAUS TRATOS </a:t>
            </a:r>
            <a:endParaRPr lang="pt-BR" sz="4400" b="1" dirty="0">
              <a:solidFill>
                <a:srgbClr val="FF0000"/>
              </a:solidFill>
              <a:latin typeface="Arial" panose="020B0604020202020204" pitchFamily="34" charset="0"/>
              <a:cs typeface="Arial" panose="020B0604020202020204" pitchFamily="34" charset="0"/>
            </a:endParaRPr>
          </a:p>
        </p:txBody>
      </p:sp>
      <p:sp>
        <p:nvSpPr>
          <p:cNvPr id="4" name="CaixaDeTexto 3"/>
          <p:cNvSpPr txBox="1"/>
          <p:nvPr/>
        </p:nvSpPr>
        <p:spPr>
          <a:xfrm>
            <a:off x="7334864" y="5683045"/>
            <a:ext cx="3784971" cy="400110"/>
          </a:xfrm>
          <a:prstGeom prst="rect">
            <a:avLst/>
          </a:prstGeom>
          <a:noFill/>
        </p:spPr>
        <p:txBody>
          <a:bodyPr wrap="square" rtlCol="0">
            <a:spAutoFit/>
          </a:bodyPr>
          <a:lstStyle/>
          <a:p>
            <a:pPr algn="r"/>
            <a:r>
              <a:rPr lang="pt-BR" sz="2000" dirty="0" smtClean="0">
                <a:solidFill>
                  <a:schemeClr val="bg1"/>
                </a:solidFill>
                <a:latin typeface="Script MT Bold" panose="03040602040607080904" pitchFamily="66" charset="0"/>
                <a:cs typeface="Arial" panose="020B0604020202020204" pitchFamily="34" charset="0"/>
              </a:rPr>
              <a:t>Socorro Bentes</a:t>
            </a:r>
            <a:endParaRPr lang="pt-BR" sz="2000" dirty="0">
              <a:solidFill>
                <a:schemeClr val="bg1"/>
              </a:solidFill>
              <a:latin typeface="Script MT Bold" panose="03040602040607080904" pitchFamily="66" charset="0"/>
              <a:cs typeface="Arial" panose="020B0604020202020204" pitchFamily="34" charset="0"/>
            </a:endParaRPr>
          </a:p>
        </p:txBody>
      </p:sp>
    </p:spTree>
    <p:extLst>
      <p:ext uri="{BB962C8B-B14F-4D97-AF65-F5344CB8AC3E}">
        <p14:creationId xmlns:p14="http://schemas.microsoft.com/office/powerpoint/2010/main" val="12742555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268361" y="1602657"/>
            <a:ext cx="8967020" cy="3970318"/>
          </a:xfrm>
          <a:prstGeom prst="rect">
            <a:avLst/>
          </a:prstGeom>
          <a:noFill/>
        </p:spPr>
        <p:txBody>
          <a:bodyPr wrap="square" rtlCol="0">
            <a:spAutoFit/>
          </a:bodyPr>
          <a:lstStyle/>
          <a:p>
            <a:pPr algn="just"/>
            <a:r>
              <a:rPr lang="pt-BR" sz="2800" dirty="0">
                <a:latin typeface="Arial" panose="020B0604020202020204" pitchFamily="34" charset="0"/>
                <a:cs typeface="Arial" panose="020B0604020202020204" pitchFamily="34" charset="0"/>
              </a:rPr>
              <a:t>A criança e o adolescente têm o direito de ser educados e cuidados sem o uso de castigo físico ou de tratamento cruel ou degradante, como formas de correção, disciplina, educação ou qualquer outro pretexto, pelos pais, pelos integrantes da família ampliada, pelos responsáveis, pelos agentes públicos executores de medidas socioeducativas ou por qualquer pessoa encarregada de cuidar deles, tratá-los, educá-los ou protegê-los.</a:t>
            </a:r>
          </a:p>
        </p:txBody>
      </p:sp>
      <p:sp>
        <p:nvSpPr>
          <p:cNvPr id="4" name="CaixaDeTexto 3"/>
          <p:cNvSpPr txBox="1"/>
          <p:nvPr/>
        </p:nvSpPr>
        <p:spPr>
          <a:xfrm>
            <a:off x="2566218" y="678425"/>
            <a:ext cx="7310725" cy="769441"/>
          </a:xfrm>
          <a:prstGeom prst="rect">
            <a:avLst/>
          </a:prstGeom>
          <a:noFill/>
        </p:spPr>
        <p:txBody>
          <a:bodyPr wrap="square" rtlCol="0">
            <a:spAutoFit/>
          </a:bodyPr>
          <a:lstStyle/>
          <a:p>
            <a:pPr algn="r"/>
            <a:r>
              <a:rPr lang="pt-BR" sz="4400" b="1" dirty="0" smtClean="0">
                <a:solidFill>
                  <a:srgbClr val="FF0000"/>
                </a:solidFill>
                <a:latin typeface="Arial" panose="020B0604020202020204" pitchFamily="34" charset="0"/>
                <a:cs typeface="Arial" panose="020B0604020202020204" pitchFamily="34" charset="0"/>
              </a:rPr>
              <a:t>Art. 18ºA </a:t>
            </a:r>
            <a:endParaRPr lang="pt-BR" sz="4400" b="1" dirty="0">
              <a:solidFill>
                <a:srgbClr val="FF0000"/>
              </a:solidFill>
              <a:latin typeface="Arial" panose="020B0604020202020204" pitchFamily="34" charset="0"/>
              <a:cs typeface="Arial" panose="020B0604020202020204" pitchFamily="34" charset="0"/>
            </a:endParaRPr>
          </a:p>
        </p:txBody>
      </p:sp>
      <p:sp>
        <p:nvSpPr>
          <p:cNvPr id="6" name="CaixaDeTexto 5"/>
          <p:cNvSpPr txBox="1"/>
          <p:nvPr/>
        </p:nvSpPr>
        <p:spPr>
          <a:xfrm>
            <a:off x="7334864" y="5683045"/>
            <a:ext cx="3784971" cy="400110"/>
          </a:xfrm>
          <a:prstGeom prst="rect">
            <a:avLst/>
          </a:prstGeom>
          <a:noFill/>
        </p:spPr>
        <p:txBody>
          <a:bodyPr wrap="square" rtlCol="0">
            <a:spAutoFit/>
          </a:bodyPr>
          <a:lstStyle/>
          <a:p>
            <a:pPr algn="r"/>
            <a:r>
              <a:rPr lang="pt-BR" sz="2000" dirty="0" smtClean="0">
                <a:solidFill>
                  <a:schemeClr val="bg1"/>
                </a:solidFill>
                <a:latin typeface="Script MT Bold" panose="03040602040607080904" pitchFamily="66" charset="0"/>
                <a:cs typeface="Arial" panose="020B0604020202020204" pitchFamily="34" charset="0"/>
              </a:rPr>
              <a:t>Socorro Bentes</a:t>
            </a:r>
            <a:endParaRPr lang="pt-BR" sz="2000" dirty="0">
              <a:solidFill>
                <a:schemeClr val="bg1"/>
              </a:solidFill>
              <a:latin typeface="Script MT Bold" panose="03040602040607080904" pitchFamily="66" charset="0"/>
              <a:cs typeface="Arial" panose="020B0604020202020204" pitchFamily="34" charset="0"/>
            </a:endParaRPr>
          </a:p>
        </p:txBody>
      </p:sp>
    </p:spTree>
    <p:extLst>
      <p:ext uri="{BB962C8B-B14F-4D97-AF65-F5344CB8AC3E}">
        <p14:creationId xmlns:p14="http://schemas.microsoft.com/office/powerpoint/2010/main" val="2254136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7325032" y="5712542"/>
            <a:ext cx="3794804" cy="409948"/>
          </a:xfrm>
          <a:prstGeom prst="rect">
            <a:avLst/>
          </a:prstGeom>
          <a:noFill/>
        </p:spPr>
        <p:txBody>
          <a:bodyPr wrap="square" rtlCol="0">
            <a:spAutoFit/>
          </a:bodyPr>
          <a:lstStyle/>
          <a:p>
            <a:pPr algn="r"/>
            <a:r>
              <a:rPr lang="pt-BR" sz="2000" dirty="0" smtClean="0">
                <a:solidFill>
                  <a:schemeClr val="bg1"/>
                </a:solidFill>
                <a:latin typeface="Script MT Bold" panose="03040602040607080904" pitchFamily="66" charset="0"/>
                <a:cs typeface="Arial" panose="020B0604020202020204" pitchFamily="34" charset="0"/>
              </a:rPr>
              <a:t>Socorro Bentes</a:t>
            </a:r>
            <a:endParaRPr lang="pt-BR" sz="2000" dirty="0">
              <a:solidFill>
                <a:schemeClr val="bg1"/>
              </a:solidFill>
              <a:latin typeface="Script MT Bold" panose="03040602040607080904" pitchFamily="66" charset="0"/>
              <a:cs typeface="Arial" panose="020B0604020202020204" pitchFamily="34" charset="0"/>
            </a:endParaRPr>
          </a:p>
        </p:txBody>
      </p:sp>
      <p:sp>
        <p:nvSpPr>
          <p:cNvPr id="2" name="CaixaDeTexto 1"/>
          <p:cNvSpPr txBox="1"/>
          <p:nvPr/>
        </p:nvSpPr>
        <p:spPr>
          <a:xfrm>
            <a:off x="2605547" y="717755"/>
            <a:ext cx="7944466" cy="769441"/>
          </a:xfrm>
          <a:prstGeom prst="rect">
            <a:avLst/>
          </a:prstGeom>
          <a:noFill/>
        </p:spPr>
        <p:txBody>
          <a:bodyPr wrap="square" rtlCol="0">
            <a:spAutoFit/>
          </a:bodyPr>
          <a:lstStyle/>
          <a:p>
            <a:pPr algn="r"/>
            <a:r>
              <a:rPr lang="pt-BR" sz="4400" b="1" dirty="0" smtClean="0">
                <a:solidFill>
                  <a:srgbClr val="FF0000"/>
                </a:solidFill>
                <a:latin typeface="Arial" panose="020B0604020202020204" pitchFamily="34" charset="0"/>
                <a:cs typeface="Arial" panose="020B0604020202020204" pitchFamily="34" charset="0"/>
              </a:rPr>
              <a:t>Antes do ECA</a:t>
            </a:r>
            <a:endParaRPr lang="pt-BR" sz="4400" b="1" dirty="0">
              <a:solidFill>
                <a:srgbClr val="FF0000"/>
              </a:solidFill>
              <a:latin typeface="Arial" panose="020B0604020202020204" pitchFamily="34" charset="0"/>
              <a:cs typeface="Arial" panose="020B0604020202020204" pitchFamily="34" charset="0"/>
            </a:endParaRPr>
          </a:p>
        </p:txBody>
      </p:sp>
      <p:sp>
        <p:nvSpPr>
          <p:cNvPr id="5" name="CaixaDeTexto 4"/>
          <p:cNvSpPr txBox="1"/>
          <p:nvPr/>
        </p:nvSpPr>
        <p:spPr>
          <a:xfrm>
            <a:off x="1052052" y="1809128"/>
            <a:ext cx="9684774" cy="3693319"/>
          </a:xfrm>
          <a:prstGeom prst="rect">
            <a:avLst/>
          </a:prstGeom>
          <a:noFill/>
        </p:spPr>
        <p:txBody>
          <a:bodyPr wrap="square" rtlCol="0">
            <a:spAutoFit/>
          </a:bodyPr>
          <a:lstStyle/>
          <a:p>
            <a:r>
              <a:rPr lang="pt-BR" sz="3200" b="1" dirty="0">
                <a:latin typeface="Arial" panose="020B0604020202020204" pitchFamily="34" charset="0"/>
                <a:cs typeface="Arial" panose="020B0604020202020204" pitchFamily="34" charset="0"/>
              </a:rPr>
              <a:t>CÓDIGO DE MENORES - LEI Nº 6.697/1979</a:t>
            </a:r>
          </a:p>
          <a:p>
            <a:endParaRPr lang="pt-BR" dirty="0" smtClean="0">
              <a:latin typeface="Arial" panose="020B0604020202020204" pitchFamily="34" charset="0"/>
              <a:cs typeface="Arial" panose="020B0604020202020204" pitchFamily="34" charset="0"/>
            </a:endParaRPr>
          </a:p>
          <a:p>
            <a:pPr algn="just"/>
            <a:r>
              <a:rPr lang="pt-BR" sz="3200" dirty="0" smtClean="0">
                <a:latin typeface="Arial" panose="020B0604020202020204" pitchFamily="34" charset="0"/>
                <a:cs typeface="Arial" panose="020B0604020202020204" pitchFamily="34" charset="0"/>
              </a:rPr>
              <a:t>Menor em situação irregular – menor de 18 anos de idade que se encontrava abandonado materialmente, vítima de maus tratos, em perigo moral, desassistido juridicamente, com desvio de conduta e ainda o autor de infração penal</a:t>
            </a:r>
          </a:p>
          <a:p>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8468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766916" y="1366687"/>
            <a:ext cx="10058399" cy="4832092"/>
          </a:xfrm>
          <a:prstGeom prst="rect">
            <a:avLst/>
          </a:prstGeom>
          <a:noFill/>
        </p:spPr>
        <p:txBody>
          <a:bodyPr wrap="square" rtlCol="0">
            <a:spAutoFit/>
          </a:bodyPr>
          <a:lstStyle/>
          <a:p>
            <a:pPr algn="just"/>
            <a:r>
              <a:rPr lang="pt-BR" sz="2800" dirty="0">
                <a:latin typeface="Arial" panose="020B0604020202020204" pitchFamily="34" charset="0"/>
                <a:cs typeface="Arial" panose="020B0604020202020204" pitchFamily="34" charset="0"/>
              </a:rPr>
              <a:t>Os pais, os integrantes da família ampliada, os responsáveis, os agentes públicos executores de medidas socioeducativas ou qualquer pessoa encarregada de cuidar de crianças e de adolescentes, tratá-los, educá-los ou protegê-los que utilizarem castigo físico ou tratamento cruel ou degradante como formas de correção, disciplina, educação ou qualquer outro pretexto estarão sujeitos, sem prejuízo de outras sanções cabíveis, às seguintes medidas, que serão aplicadas de acordo com a gravidade do caso</a:t>
            </a:r>
            <a:r>
              <a:rPr lang="pt-BR" sz="2400" dirty="0">
                <a:latin typeface="Arial" panose="020B0604020202020204" pitchFamily="34" charset="0"/>
                <a:cs typeface="Arial" panose="020B0604020202020204" pitchFamily="34" charset="0"/>
              </a:rPr>
              <a:t>: (Incluído pela Lei nº 13.010, de 2014)</a:t>
            </a:r>
          </a:p>
          <a:p>
            <a:pPr algn="just"/>
            <a:r>
              <a:rPr lang="pt-BR" sz="2800" dirty="0" smtClean="0">
                <a:latin typeface="Arial" panose="020B0604020202020204" pitchFamily="34" charset="0"/>
                <a:cs typeface="Arial" panose="020B0604020202020204" pitchFamily="34" charset="0"/>
              </a:rPr>
              <a:t>.</a:t>
            </a:r>
            <a:endParaRPr lang="pt-BR" sz="2800" dirty="0">
              <a:latin typeface="Arial" panose="020B0604020202020204" pitchFamily="34" charset="0"/>
              <a:cs typeface="Arial" panose="020B0604020202020204" pitchFamily="34" charset="0"/>
            </a:endParaRPr>
          </a:p>
        </p:txBody>
      </p:sp>
      <p:sp>
        <p:nvSpPr>
          <p:cNvPr id="4" name="CaixaDeTexto 3"/>
          <p:cNvSpPr txBox="1"/>
          <p:nvPr/>
        </p:nvSpPr>
        <p:spPr>
          <a:xfrm>
            <a:off x="2566218" y="678425"/>
            <a:ext cx="7310725" cy="646331"/>
          </a:xfrm>
          <a:prstGeom prst="rect">
            <a:avLst/>
          </a:prstGeom>
          <a:noFill/>
        </p:spPr>
        <p:txBody>
          <a:bodyPr wrap="square" rtlCol="0">
            <a:spAutoFit/>
          </a:bodyPr>
          <a:lstStyle/>
          <a:p>
            <a:pPr algn="r"/>
            <a:r>
              <a:rPr lang="pt-BR" sz="3600" b="1" dirty="0" smtClean="0">
                <a:solidFill>
                  <a:srgbClr val="FF0000"/>
                </a:solidFill>
                <a:latin typeface="Arial" panose="020B0604020202020204" pitchFamily="34" charset="0"/>
                <a:cs typeface="Arial" panose="020B0604020202020204" pitchFamily="34" charset="0"/>
              </a:rPr>
              <a:t>Art. 18-B </a:t>
            </a:r>
            <a:endParaRPr lang="pt-BR" sz="3600" b="1" dirty="0">
              <a:solidFill>
                <a:srgbClr val="FF0000"/>
              </a:solidFill>
              <a:latin typeface="Arial" panose="020B0604020202020204" pitchFamily="34" charset="0"/>
              <a:cs typeface="Arial" panose="020B0604020202020204" pitchFamily="34" charset="0"/>
            </a:endParaRPr>
          </a:p>
        </p:txBody>
      </p:sp>
      <p:sp>
        <p:nvSpPr>
          <p:cNvPr id="6" name="CaixaDeTexto 5"/>
          <p:cNvSpPr txBox="1"/>
          <p:nvPr/>
        </p:nvSpPr>
        <p:spPr>
          <a:xfrm>
            <a:off x="7334864" y="5683045"/>
            <a:ext cx="3784971" cy="400110"/>
          </a:xfrm>
          <a:prstGeom prst="rect">
            <a:avLst/>
          </a:prstGeom>
          <a:noFill/>
        </p:spPr>
        <p:txBody>
          <a:bodyPr wrap="square" rtlCol="0">
            <a:spAutoFit/>
          </a:bodyPr>
          <a:lstStyle/>
          <a:p>
            <a:pPr algn="r"/>
            <a:r>
              <a:rPr lang="pt-BR" sz="2000" dirty="0" smtClean="0">
                <a:solidFill>
                  <a:schemeClr val="bg1"/>
                </a:solidFill>
                <a:latin typeface="Script MT Bold" panose="03040602040607080904" pitchFamily="66" charset="0"/>
                <a:cs typeface="Arial" panose="020B0604020202020204" pitchFamily="34" charset="0"/>
              </a:rPr>
              <a:t>Socorro Bentes</a:t>
            </a:r>
            <a:endParaRPr lang="pt-BR" sz="2000" dirty="0">
              <a:solidFill>
                <a:schemeClr val="bg1"/>
              </a:solidFill>
              <a:latin typeface="Script MT Bold" panose="03040602040607080904" pitchFamily="66" charset="0"/>
              <a:cs typeface="Arial" panose="020B0604020202020204" pitchFamily="34" charset="0"/>
            </a:endParaRPr>
          </a:p>
        </p:txBody>
      </p:sp>
    </p:spTree>
    <p:extLst>
      <p:ext uri="{BB962C8B-B14F-4D97-AF65-F5344CB8AC3E}">
        <p14:creationId xmlns:p14="http://schemas.microsoft.com/office/powerpoint/2010/main" val="37597583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111045" y="766918"/>
            <a:ext cx="9389807" cy="4862870"/>
          </a:xfrm>
          <a:prstGeom prst="rect">
            <a:avLst/>
          </a:prstGeom>
          <a:noFill/>
        </p:spPr>
        <p:txBody>
          <a:bodyPr wrap="square" rtlCol="0">
            <a:spAutoFit/>
          </a:bodyPr>
          <a:lstStyle/>
          <a:p>
            <a:pPr algn="just">
              <a:spcBef>
                <a:spcPts val="600"/>
              </a:spcBef>
              <a:spcAft>
                <a:spcPts val="600"/>
              </a:spcAft>
            </a:pPr>
            <a:r>
              <a:rPr lang="pt-BR" sz="3000" dirty="0" smtClean="0">
                <a:solidFill>
                  <a:srgbClr val="FF0000"/>
                </a:solidFill>
                <a:latin typeface="Arial" panose="020B0604020202020204" pitchFamily="34" charset="0"/>
                <a:cs typeface="Arial" panose="020B0604020202020204" pitchFamily="34" charset="0"/>
              </a:rPr>
              <a:t>I </a:t>
            </a:r>
            <a:r>
              <a:rPr lang="pt-BR" sz="3000" dirty="0" smtClean="0">
                <a:latin typeface="Arial" panose="020B0604020202020204" pitchFamily="34" charset="0"/>
                <a:cs typeface="Arial" panose="020B0604020202020204" pitchFamily="34" charset="0"/>
              </a:rPr>
              <a:t>- encaminhamento a programa oficial ou comunitário de proteção à família; </a:t>
            </a:r>
          </a:p>
          <a:p>
            <a:pPr algn="just">
              <a:spcBef>
                <a:spcPts val="600"/>
              </a:spcBef>
              <a:spcAft>
                <a:spcPts val="600"/>
              </a:spcAft>
            </a:pPr>
            <a:r>
              <a:rPr lang="pt-BR" sz="3000" dirty="0" smtClean="0">
                <a:solidFill>
                  <a:srgbClr val="FF0000"/>
                </a:solidFill>
                <a:latin typeface="Arial" panose="020B0604020202020204" pitchFamily="34" charset="0"/>
                <a:cs typeface="Arial" panose="020B0604020202020204" pitchFamily="34" charset="0"/>
              </a:rPr>
              <a:t>II </a:t>
            </a:r>
            <a:r>
              <a:rPr lang="pt-BR" sz="3000" dirty="0" smtClean="0">
                <a:latin typeface="Arial" panose="020B0604020202020204" pitchFamily="34" charset="0"/>
                <a:cs typeface="Arial" panose="020B0604020202020204" pitchFamily="34" charset="0"/>
              </a:rPr>
              <a:t>- encaminhamento a tratamento psicológico ou psiquiátrico</a:t>
            </a:r>
          </a:p>
          <a:p>
            <a:pPr algn="just">
              <a:spcBef>
                <a:spcPts val="600"/>
              </a:spcBef>
              <a:spcAft>
                <a:spcPts val="600"/>
              </a:spcAft>
            </a:pPr>
            <a:r>
              <a:rPr lang="pt-BR" sz="3000" dirty="0" smtClean="0">
                <a:solidFill>
                  <a:srgbClr val="FF0000"/>
                </a:solidFill>
                <a:latin typeface="Arial" panose="020B0604020202020204" pitchFamily="34" charset="0"/>
                <a:cs typeface="Arial" panose="020B0604020202020204" pitchFamily="34" charset="0"/>
              </a:rPr>
              <a:t>III</a:t>
            </a:r>
            <a:r>
              <a:rPr lang="pt-BR" sz="3000" dirty="0" smtClean="0">
                <a:latin typeface="Arial" panose="020B0604020202020204" pitchFamily="34" charset="0"/>
                <a:cs typeface="Arial" panose="020B0604020202020204" pitchFamily="34" charset="0"/>
              </a:rPr>
              <a:t> - encaminhamento a cursos ou programas de orientação; </a:t>
            </a:r>
          </a:p>
          <a:p>
            <a:pPr algn="just">
              <a:spcBef>
                <a:spcPts val="600"/>
              </a:spcBef>
              <a:spcAft>
                <a:spcPts val="600"/>
              </a:spcAft>
            </a:pPr>
            <a:r>
              <a:rPr lang="pt-BR" sz="3000" dirty="0" smtClean="0">
                <a:solidFill>
                  <a:srgbClr val="FF0000"/>
                </a:solidFill>
                <a:latin typeface="Arial" panose="020B0604020202020204" pitchFamily="34" charset="0"/>
                <a:cs typeface="Arial" panose="020B0604020202020204" pitchFamily="34" charset="0"/>
              </a:rPr>
              <a:t>IV</a:t>
            </a:r>
            <a:r>
              <a:rPr lang="pt-BR" sz="3000" dirty="0" smtClean="0">
                <a:latin typeface="Arial" panose="020B0604020202020204" pitchFamily="34" charset="0"/>
                <a:cs typeface="Arial" panose="020B0604020202020204" pitchFamily="34" charset="0"/>
              </a:rPr>
              <a:t> - obrigação de encaminhar a criança a tratamento especializado; </a:t>
            </a:r>
          </a:p>
          <a:p>
            <a:pPr algn="just">
              <a:spcBef>
                <a:spcPts val="600"/>
              </a:spcBef>
              <a:spcAft>
                <a:spcPts val="600"/>
              </a:spcAft>
            </a:pPr>
            <a:r>
              <a:rPr lang="pt-BR" sz="3000" dirty="0" smtClean="0">
                <a:solidFill>
                  <a:srgbClr val="FF0000"/>
                </a:solidFill>
                <a:latin typeface="Arial" panose="020B0604020202020204" pitchFamily="34" charset="0"/>
                <a:cs typeface="Arial" panose="020B0604020202020204" pitchFamily="34" charset="0"/>
              </a:rPr>
              <a:t>V </a:t>
            </a:r>
            <a:r>
              <a:rPr lang="pt-BR" sz="3000" dirty="0" smtClean="0">
                <a:latin typeface="Arial" panose="020B0604020202020204" pitchFamily="34" charset="0"/>
                <a:cs typeface="Arial" panose="020B0604020202020204" pitchFamily="34" charset="0"/>
              </a:rPr>
              <a:t>- advertência. </a:t>
            </a:r>
            <a:endParaRPr lang="pt-BR" sz="3000" dirty="0">
              <a:latin typeface="Arial" panose="020B0604020202020204" pitchFamily="34" charset="0"/>
              <a:cs typeface="Arial" panose="020B0604020202020204" pitchFamily="34" charset="0"/>
            </a:endParaRPr>
          </a:p>
        </p:txBody>
      </p:sp>
      <p:sp>
        <p:nvSpPr>
          <p:cNvPr id="4" name="CaixaDeTexto 3"/>
          <p:cNvSpPr txBox="1"/>
          <p:nvPr/>
        </p:nvSpPr>
        <p:spPr>
          <a:xfrm>
            <a:off x="7334864" y="5683045"/>
            <a:ext cx="3784971" cy="400110"/>
          </a:xfrm>
          <a:prstGeom prst="rect">
            <a:avLst/>
          </a:prstGeom>
          <a:noFill/>
        </p:spPr>
        <p:txBody>
          <a:bodyPr wrap="square" rtlCol="0">
            <a:spAutoFit/>
          </a:bodyPr>
          <a:lstStyle/>
          <a:p>
            <a:pPr algn="r"/>
            <a:r>
              <a:rPr lang="pt-BR" sz="2000" dirty="0" smtClean="0">
                <a:solidFill>
                  <a:schemeClr val="bg1"/>
                </a:solidFill>
                <a:latin typeface="Script MT Bold" panose="03040602040607080904" pitchFamily="66" charset="0"/>
                <a:cs typeface="Arial" panose="020B0604020202020204" pitchFamily="34" charset="0"/>
              </a:rPr>
              <a:t>Socorro Bentes</a:t>
            </a:r>
            <a:endParaRPr lang="pt-BR" sz="2000" dirty="0">
              <a:solidFill>
                <a:schemeClr val="bg1"/>
              </a:solidFill>
              <a:latin typeface="Script MT Bold" panose="03040602040607080904" pitchFamily="66" charset="0"/>
              <a:cs typeface="Arial" panose="020B0604020202020204" pitchFamily="34" charset="0"/>
            </a:endParaRPr>
          </a:p>
        </p:txBody>
      </p:sp>
    </p:spTree>
    <p:extLst>
      <p:ext uri="{BB962C8B-B14F-4D97-AF65-F5344CB8AC3E}">
        <p14:creationId xmlns:p14="http://schemas.microsoft.com/office/powerpoint/2010/main" val="4258786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7325032" y="5712542"/>
            <a:ext cx="3794804" cy="409948"/>
          </a:xfrm>
          <a:prstGeom prst="rect">
            <a:avLst/>
          </a:prstGeom>
          <a:noFill/>
        </p:spPr>
        <p:txBody>
          <a:bodyPr wrap="square" rtlCol="0">
            <a:spAutoFit/>
          </a:bodyPr>
          <a:lstStyle/>
          <a:p>
            <a:pPr algn="r"/>
            <a:r>
              <a:rPr lang="pt-BR" sz="2000" dirty="0" smtClean="0">
                <a:solidFill>
                  <a:schemeClr val="bg1"/>
                </a:solidFill>
                <a:latin typeface="Script MT Bold" panose="03040602040607080904" pitchFamily="66" charset="0"/>
                <a:cs typeface="Arial" panose="020B0604020202020204" pitchFamily="34" charset="0"/>
              </a:rPr>
              <a:t>Socorro Bentes</a:t>
            </a:r>
            <a:endParaRPr lang="pt-BR" sz="2000" dirty="0">
              <a:solidFill>
                <a:schemeClr val="bg1"/>
              </a:solidFill>
              <a:latin typeface="Script MT Bold" panose="03040602040607080904" pitchFamily="66" charset="0"/>
              <a:cs typeface="Arial" panose="020B0604020202020204" pitchFamily="34" charset="0"/>
            </a:endParaRPr>
          </a:p>
        </p:txBody>
      </p:sp>
      <p:sp>
        <p:nvSpPr>
          <p:cNvPr id="2" name="CaixaDeTexto 1"/>
          <p:cNvSpPr txBox="1"/>
          <p:nvPr/>
        </p:nvSpPr>
        <p:spPr>
          <a:xfrm>
            <a:off x="1858297" y="570273"/>
            <a:ext cx="8691716" cy="646331"/>
          </a:xfrm>
          <a:prstGeom prst="rect">
            <a:avLst/>
          </a:prstGeom>
          <a:noFill/>
        </p:spPr>
        <p:txBody>
          <a:bodyPr wrap="square" rtlCol="0">
            <a:spAutoFit/>
          </a:bodyPr>
          <a:lstStyle/>
          <a:p>
            <a:pPr algn="r"/>
            <a:r>
              <a:rPr lang="pt-BR" sz="3600" b="1" dirty="0" smtClean="0">
                <a:solidFill>
                  <a:srgbClr val="FF0000"/>
                </a:solidFill>
                <a:latin typeface="Arial" panose="020B0604020202020204" pitchFamily="34" charset="0"/>
                <a:cs typeface="Arial" panose="020B0604020202020204" pitchFamily="34" charset="0"/>
              </a:rPr>
              <a:t>Art. 227 – CF</a:t>
            </a:r>
            <a:endParaRPr lang="pt-BR" sz="3600" b="1" dirty="0">
              <a:solidFill>
                <a:srgbClr val="FF0000"/>
              </a:solidFill>
              <a:latin typeface="Arial" panose="020B0604020202020204" pitchFamily="34" charset="0"/>
              <a:cs typeface="Arial" panose="020B0604020202020204" pitchFamily="34" charset="0"/>
            </a:endParaRPr>
          </a:p>
        </p:txBody>
      </p:sp>
      <p:sp>
        <p:nvSpPr>
          <p:cNvPr id="5" name="CaixaDeTexto 4"/>
          <p:cNvSpPr txBox="1"/>
          <p:nvPr/>
        </p:nvSpPr>
        <p:spPr>
          <a:xfrm>
            <a:off x="737419" y="1199530"/>
            <a:ext cx="9812594" cy="4385816"/>
          </a:xfrm>
          <a:prstGeom prst="rect">
            <a:avLst/>
          </a:prstGeom>
          <a:noFill/>
        </p:spPr>
        <p:txBody>
          <a:bodyPr wrap="square" rtlCol="0">
            <a:spAutoFit/>
          </a:bodyPr>
          <a:lstStyle/>
          <a:p>
            <a:pPr algn="just"/>
            <a:r>
              <a:rPr lang="pt-BR" sz="3100" dirty="0">
                <a:latin typeface="Arial" panose="020B0604020202020204" pitchFamily="34" charset="0"/>
                <a:cs typeface="Arial" panose="020B0604020202020204" pitchFamily="34" charset="0"/>
              </a:rPr>
              <a:t>É </a:t>
            </a:r>
            <a:r>
              <a:rPr lang="pt-BR" sz="3100" dirty="0">
                <a:solidFill>
                  <a:srgbClr val="FF0000"/>
                </a:solidFill>
                <a:latin typeface="Arial" panose="020B0604020202020204" pitchFamily="34" charset="0"/>
                <a:cs typeface="Arial" panose="020B0604020202020204" pitchFamily="34" charset="0"/>
              </a:rPr>
              <a:t>dever</a:t>
            </a:r>
            <a:r>
              <a:rPr lang="pt-BR" sz="3100" dirty="0">
                <a:latin typeface="Arial" panose="020B0604020202020204" pitchFamily="34" charset="0"/>
                <a:cs typeface="Arial" panose="020B0604020202020204" pitchFamily="34" charset="0"/>
              </a:rPr>
              <a:t> da </a:t>
            </a:r>
            <a:r>
              <a:rPr lang="pt-BR" sz="3100" b="1" u="sng" dirty="0">
                <a:latin typeface="Arial" panose="020B0604020202020204" pitchFamily="34" charset="0"/>
                <a:cs typeface="Arial" panose="020B0604020202020204" pitchFamily="34" charset="0"/>
              </a:rPr>
              <a:t>família</a:t>
            </a:r>
            <a:r>
              <a:rPr lang="pt-BR" sz="3100" dirty="0">
                <a:latin typeface="Arial" panose="020B0604020202020204" pitchFamily="34" charset="0"/>
                <a:cs typeface="Arial" panose="020B0604020202020204" pitchFamily="34" charset="0"/>
              </a:rPr>
              <a:t>, da </a:t>
            </a:r>
            <a:r>
              <a:rPr lang="pt-BR" sz="3100" b="1" u="sng" dirty="0">
                <a:latin typeface="Arial" panose="020B0604020202020204" pitchFamily="34" charset="0"/>
                <a:cs typeface="Arial" panose="020B0604020202020204" pitchFamily="34" charset="0"/>
              </a:rPr>
              <a:t>sociedade</a:t>
            </a:r>
            <a:r>
              <a:rPr lang="pt-BR" sz="3100" dirty="0">
                <a:latin typeface="Arial" panose="020B0604020202020204" pitchFamily="34" charset="0"/>
                <a:cs typeface="Arial" panose="020B0604020202020204" pitchFamily="34" charset="0"/>
              </a:rPr>
              <a:t> e do </a:t>
            </a:r>
            <a:r>
              <a:rPr lang="pt-BR" sz="3100" b="1" u="sng" dirty="0">
                <a:latin typeface="Arial" panose="020B0604020202020204" pitchFamily="34" charset="0"/>
                <a:cs typeface="Arial" panose="020B0604020202020204" pitchFamily="34" charset="0"/>
              </a:rPr>
              <a:t>Estado</a:t>
            </a:r>
            <a:r>
              <a:rPr lang="pt-BR" sz="3100" dirty="0">
                <a:latin typeface="Arial" panose="020B0604020202020204" pitchFamily="34" charset="0"/>
                <a:cs typeface="Arial" panose="020B0604020202020204" pitchFamily="34" charset="0"/>
              </a:rPr>
              <a:t> assegurar à criança, ao adolescente e ao jovem, com absoluta </a:t>
            </a:r>
            <a:r>
              <a:rPr lang="pt-BR" sz="3100" b="1" dirty="0">
                <a:solidFill>
                  <a:srgbClr val="FF0000"/>
                </a:solidFill>
                <a:latin typeface="Arial" panose="020B0604020202020204" pitchFamily="34" charset="0"/>
                <a:cs typeface="Arial" panose="020B0604020202020204" pitchFamily="34" charset="0"/>
              </a:rPr>
              <a:t>prioridade</a:t>
            </a:r>
            <a:r>
              <a:rPr lang="pt-BR" sz="3100" dirty="0">
                <a:latin typeface="Arial" panose="020B0604020202020204" pitchFamily="34" charset="0"/>
                <a:cs typeface="Arial" panose="020B0604020202020204" pitchFamily="34" charset="0"/>
              </a:rPr>
              <a:t>, o direito à vida, à saúde, à alimentação, à educação, ao lazer, à profissionalização, à cultura, à dignidade, ao respeito, à liberdade e à convivência familiar e comunitária, além de colocá-los a salvo de toda forma de negligência, discriminação, exploração, violência, crueldade e opressão.</a:t>
            </a:r>
          </a:p>
        </p:txBody>
      </p:sp>
    </p:spTree>
    <p:extLst>
      <p:ext uri="{BB962C8B-B14F-4D97-AF65-F5344CB8AC3E}">
        <p14:creationId xmlns:p14="http://schemas.microsoft.com/office/powerpoint/2010/main" val="2652773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7325032" y="5712542"/>
            <a:ext cx="3794804" cy="409948"/>
          </a:xfrm>
          <a:prstGeom prst="rect">
            <a:avLst/>
          </a:prstGeom>
          <a:noFill/>
        </p:spPr>
        <p:txBody>
          <a:bodyPr wrap="square" rtlCol="0">
            <a:spAutoFit/>
          </a:bodyPr>
          <a:lstStyle/>
          <a:p>
            <a:pPr algn="r"/>
            <a:r>
              <a:rPr lang="pt-BR" sz="2000" dirty="0" smtClean="0">
                <a:solidFill>
                  <a:schemeClr val="bg1"/>
                </a:solidFill>
                <a:latin typeface="Script MT Bold" panose="03040602040607080904" pitchFamily="66" charset="0"/>
                <a:cs typeface="Arial" panose="020B0604020202020204" pitchFamily="34" charset="0"/>
              </a:rPr>
              <a:t>Socorro Bentes</a:t>
            </a:r>
            <a:endParaRPr lang="pt-BR" sz="2000" dirty="0">
              <a:solidFill>
                <a:schemeClr val="bg1"/>
              </a:solidFill>
              <a:latin typeface="Script MT Bold" panose="03040602040607080904" pitchFamily="66" charset="0"/>
              <a:cs typeface="Arial" panose="020B0604020202020204" pitchFamily="34" charset="0"/>
            </a:endParaRPr>
          </a:p>
        </p:txBody>
      </p:sp>
      <p:sp>
        <p:nvSpPr>
          <p:cNvPr id="5" name="CaixaDeTexto 4"/>
          <p:cNvSpPr txBox="1"/>
          <p:nvPr/>
        </p:nvSpPr>
        <p:spPr>
          <a:xfrm>
            <a:off x="737419" y="845568"/>
            <a:ext cx="9812594" cy="4493538"/>
          </a:xfrm>
          <a:prstGeom prst="rect">
            <a:avLst/>
          </a:prstGeom>
          <a:noFill/>
        </p:spPr>
        <p:txBody>
          <a:bodyPr wrap="square" rtlCol="0">
            <a:spAutoFit/>
          </a:bodyPr>
          <a:lstStyle/>
          <a:p>
            <a:pPr marL="457200" indent="-457200" algn="just">
              <a:spcBef>
                <a:spcPts val="600"/>
              </a:spcBef>
              <a:buFont typeface="Wingdings" panose="05000000000000000000" pitchFamily="2" charset="2"/>
              <a:buChar char="§"/>
            </a:pPr>
            <a:r>
              <a:rPr lang="pt-BR" sz="3200" smtClean="0">
                <a:latin typeface="Arial" panose="020B0604020202020204" pitchFamily="34" charset="0"/>
                <a:cs typeface="Arial" panose="020B0604020202020204" pitchFamily="34" charset="0"/>
              </a:rPr>
              <a:t>Direitos fundamentais </a:t>
            </a:r>
            <a:endParaRPr lang="pt-BR" sz="3200" dirty="0">
              <a:latin typeface="Arial" panose="020B0604020202020204" pitchFamily="34" charset="0"/>
              <a:cs typeface="Arial" panose="020B0604020202020204" pitchFamily="34" charset="0"/>
            </a:endParaRPr>
          </a:p>
          <a:p>
            <a:pPr marL="457200" indent="-457200" algn="just">
              <a:spcBef>
                <a:spcPts val="600"/>
              </a:spcBef>
              <a:buFont typeface="Wingdings" panose="05000000000000000000" pitchFamily="2" charset="2"/>
              <a:buChar char="§"/>
            </a:pPr>
            <a:r>
              <a:rPr lang="pt-BR" sz="3200" dirty="0">
                <a:latin typeface="Arial" panose="020B0604020202020204" pitchFamily="34" charset="0"/>
                <a:cs typeface="Arial" panose="020B0604020202020204" pitchFamily="34" charset="0"/>
              </a:rPr>
              <a:t>Direito à educação</a:t>
            </a:r>
          </a:p>
          <a:p>
            <a:pPr marL="457200" indent="-457200" algn="just">
              <a:spcBef>
                <a:spcPts val="600"/>
              </a:spcBef>
              <a:buFont typeface="Wingdings" panose="05000000000000000000" pitchFamily="2" charset="2"/>
              <a:buChar char="§"/>
            </a:pPr>
            <a:r>
              <a:rPr lang="pt-BR" sz="3200" dirty="0">
                <a:latin typeface="Arial" panose="020B0604020202020204" pitchFamily="34" charset="0"/>
                <a:cs typeface="Arial" panose="020B0604020202020204" pitchFamily="34" charset="0"/>
              </a:rPr>
              <a:t>Direito à convivência familiar e comunitária: família </a:t>
            </a:r>
            <a:r>
              <a:rPr lang="pt-BR" sz="3200" b="1" dirty="0">
                <a:latin typeface="Arial" panose="020B0604020202020204" pitchFamily="34" charset="0"/>
                <a:cs typeface="Arial" panose="020B0604020202020204" pitchFamily="34" charset="0"/>
              </a:rPr>
              <a:t>natural</a:t>
            </a:r>
            <a:r>
              <a:rPr lang="pt-BR" sz="3200" dirty="0">
                <a:latin typeface="Arial" panose="020B0604020202020204" pitchFamily="34" charset="0"/>
                <a:cs typeface="Arial" panose="020B0604020202020204" pitchFamily="34" charset="0"/>
              </a:rPr>
              <a:t> e </a:t>
            </a:r>
            <a:r>
              <a:rPr lang="pt-BR" sz="3200" b="1" dirty="0">
                <a:latin typeface="Arial" panose="020B0604020202020204" pitchFamily="34" charset="0"/>
                <a:cs typeface="Arial" panose="020B0604020202020204" pitchFamily="34" charset="0"/>
              </a:rPr>
              <a:t>substituta</a:t>
            </a:r>
            <a:r>
              <a:rPr lang="pt-BR" sz="3200" dirty="0">
                <a:latin typeface="Arial" panose="020B0604020202020204" pitchFamily="34" charset="0"/>
                <a:cs typeface="Arial" panose="020B0604020202020204" pitchFamily="34" charset="0"/>
              </a:rPr>
              <a:t> (guarda, tutela e adoção)</a:t>
            </a:r>
          </a:p>
          <a:p>
            <a:pPr marL="457200" indent="-457200" algn="just">
              <a:spcBef>
                <a:spcPts val="600"/>
              </a:spcBef>
              <a:buFont typeface="Wingdings" panose="05000000000000000000" pitchFamily="2" charset="2"/>
              <a:buChar char="§"/>
            </a:pPr>
            <a:r>
              <a:rPr lang="pt-BR" sz="3200" dirty="0">
                <a:latin typeface="Arial" panose="020B0604020202020204" pitchFamily="34" charset="0"/>
                <a:cs typeface="Arial" panose="020B0604020202020204" pitchFamily="34" charset="0"/>
              </a:rPr>
              <a:t>Medidas aplicáveis aos pais ou responsáveis</a:t>
            </a:r>
          </a:p>
          <a:p>
            <a:pPr marL="457200" indent="-457200" algn="just">
              <a:spcBef>
                <a:spcPts val="600"/>
              </a:spcBef>
              <a:buFont typeface="Wingdings" panose="05000000000000000000" pitchFamily="2" charset="2"/>
              <a:buChar char="§"/>
            </a:pPr>
            <a:r>
              <a:rPr lang="pt-BR" sz="3200" dirty="0">
                <a:latin typeface="Arial" panose="020B0604020202020204" pitchFamily="34" charset="0"/>
                <a:cs typeface="Arial" panose="020B0604020202020204" pitchFamily="34" charset="0"/>
              </a:rPr>
              <a:t>Conselhos </a:t>
            </a:r>
            <a:r>
              <a:rPr lang="pt-BR" sz="3200" dirty="0" smtClean="0">
                <a:latin typeface="Arial" panose="020B0604020202020204" pitchFamily="34" charset="0"/>
                <a:cs typeface="Arial" panose="020B0604020202020204" pitchFamily="34" charset="0"/>
              </a:rPr>
              <a:t>escolares</a:t>
            </a:r>
          </a:p>
          <a:p>
            <a:pPr marL="457200" indent="-457200" algn="just">
              <a:spcBef>
                <a:spcPts val="600"/>
              </a:spcBef>
              <a:buFont typeface="Wingdings" panose="05000000000000000000" pitchFamily="2" charset="2"/>
              <a:buChar char="§"/>
            </a:pPr>
            <a:r>
              <a:rPr lang="pt-BR" sz="3200" dirty="0" smtClean="0">
                <a:latin typeface="Arial" panose="020B0604020202020204" pitchFamily="34" charset="0"/>
                <a:cs typeface="Arial" panose="020B0604020202020204" pitchFamily="34" charset="0"/>
              </a:rPr>
              <a:t>Atos infracionais</a:t>
            </a:r>
          </a:p>
          <a:p>
            <a:pPr marL="457200" indent="-457200" algn="just">
              <a:spcBef>
                <a:spcPts val="600"/>
              </a:spcBef>
              <a:buFont typeface="Wingdings" panose="05000000000000000000" pitchFamily="2" charset="2"/>
              <a:buChar char="§"/>
            </a:pPr>
            <a:r>
              <a:rPr lang="pt-BR" sz="3200" dirty="0" smtClean="0">
                <a:latin typeface="Arial" panose="020B0604020202020204" pitchFamily="34" charset="0"/>
                <a:cs typeface="Arial" panose="020B0604020202020204" pitchFamily="34" charset="0"/>
              </a:rPr>
              <a:t>Medidas socioeducativas </a:t>
            </a:r>
            <a:endParaRPr lang="pt-BR" sz="3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2312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022555" y="1140542"/>
            <a:ext cx="9655277" cy="3600986"/>
          </a:xfrm>
          <a:prstGeom prst="rect">
            <a:avLst/>
          </a:prstGeom>
          <a:noFill/>
        </p:spPr>
        <p:txBody>
          <a:bodyPr wrap="square" rtlCol="0">
            <a:spAutoFit/>
          </a:bodyPr>
          <a:lstStyle/>
          <a:p>
            <a:pPr algn="ctr"/>
            <a:r>
              <a:rPr lang="pt-BR" sz="3600" b="1" dirty="0" smtClean="0">
                <a:solidFill>
                  <a:srgbClr val="FF0000"/>
                </a:solidFill>
                <a:latin typeface="Arial" panose="020B0604020202020204" pitchFamily="34" charset="0"/>
                <a:cs typeface="Arial" panose="020B0604020202020204" pitchFamily="34" charset="0"/>
              </a:rPr>
              <a:t>ESTATUTO DA CRIANÇA E DO ADOLESCENTE</a:t>
            </a:r>
          </a:p>
          <a:p>
            <a:pPr algn="ctr"/>
            <a:endParaRPr lang="pt-BR" sz="1200" b="1" dirty="0" smtClean="0">
              <a:latin typeface="Arial" panose="020B0604020202020204" pitchFamily="34" charset="0"/>
              <a:cs typeface="Arial" panose="020B0604020202020204" pitchFamily="34" charset="0"/>
            </a:endParaRPr>
          </a:p>
          <a:p>
            <a:pPr algn="ctr"/>
            <a:r>
              <a:rPr lang="pt-BR" sz="3600" b="1" dirty="0" smtClean="0">
                <a:latin typeface="Arial" panose="020B0604020202020204" pitchFamily="34" charset="0"/>
                <a:cs typeface="Arial" panose="020B0604020202020204" pitchFamily="34" charset="0"/>
              </a:rPr>
              <a:t>LEI Nº 8069, criada em 13 de junho de 1990</a:t>
            </a:r>
          </a:p>
          <a:p>
            <a:pPr algn="just"/>
            <a:endParaRPr lang="pt-BR" sz="3600" b="1" dirty="0">
              <a:solidFill>
                <a:srgbClr val="FF0000"/>
              </a:solidFill>
              <a:latin typeface="Arial" panose="020B0604020202020204" pitchFamily="34" charset="0"/>
              <a:cs typeface="Arial" panose="020B0604020202020204" pitchFamily="34" charset="0"/>
            </a:endParaRPr>
          </a:p>
          <a:p>
            <a:pPr algn="just"/>
            <a:r>
              <a:rPr lang="pt-BR" sz="3600" b="1" dirty="0" smtClean="0">
                <a:solidFill>
                  <a:srgbClr val="FF0000"/>
                </a:solidFill>
                <a:latin typeface="Arial" panose="020B0604020202020204" pitchFamily="34" charset="0"/>
                <a:cs typeface="Arial" panose="020B0604020202020204" pitchFamily="34" charset="0"/>
              </a:rPr>
              <a:t>Art</a:t>
            </a:r>
            <a:r>
              <a:rPr lang="pt-BR" sz="3600" b="1" dirty="0">
                <a:solidFill>
                  <a:srgbClr val="FF0000"/>
                </a:solidFill>
                <a:latin typeface="Arial" panose="020B0604020202020204" pitchFamily="34" charset="0"/>
                <a:cs typeface="Arial" panose="020B0604020202020204" pitchFamily="34" charset="0"/>
              </a:rPr>
              <a:t>. </a:t>
            </a:r>
            <a:r>
              <a:rPr lang="pt-BR" sz="3600" b="1" dirty="0" smtClean="0">
                <a:solidFill>
                  <a:srgbClr val="FF0000"/>
                </a:solidFill>
                <a:latin typeface="Arial" panose="020B0604020202020204" pitchFamily="34" charset="0"/>
                <a:cs typeface="Arial" panose="020B0604020202020204" pitchFamily="34" charset="0"/>
              </a:rPr>
              <a:t>1º </a:t>
            </a:r>
            <a:r>
              <a:rPr lang="pt-BR" sz="3600" b="1" dirty="0" smtClean="0">
                <a:latin typeface="Arial" panose="020B0604020202020204" pitchFamily="34" charset="0"/>
                <a:cs typeface="Arial" panose="020B0604020202020204" pitchFamily="34" charset="0"/>
              </a:rPr>
              <a:t>- </a:t>
            </a:r>
            <a:r>
              <a:rPr lang="pt-BR" sz="3600" dirty="0" smtClean="0">
                <a:latin typeface="Arial" panose="020B0604020202020204" pitchFamily="34" charset="0"/>
                <a:cs typeface="Arial" panose="020B0604020202020204" pitchFamily="34" charset="0"/>
              </a:rPr>
              <a:t>Dispõe </a:t>
            </a:r>
            <a:r>
              <a:rPr lang="pt-BR" sz="3600" dirty="0">
                <a:latin typeface="Arial" panose="020B0604020202020204" pitchFamily="34" charset="0"/>
                <a:cs typeface="Arial" panose="020B0604020202020204" pitchFamily="34" charset="0"/>
              </a:rPr>
              <a:t>sobre a </a:t>
            </a:r>
            <a:r>
              <a:rPr lang="pt-BR" sz="3600" b="1" dirty="0">
                <a:latin typeface="Arial" panose="020B0604020202020204" pitchFamily="34" charset="0"/>
                <a:cs typeface="Arial" panose="020B0604020202020204" pitchFamily="34" charset="0"/>
              </a:rPr>
              <a:t>proteção integral </a:t>
            </a:r>
            <a:r>
              <a:rPr lang="pt-BR" sz="3600" dirty="0">
                <a:latin typeface="Arial" panose="020B0604020202020204" pitchFamily="34" charset="0"/>
                <a:cs typeface="Arial" panose="020B0604020202020204" pitchFamily="34" charset="0"/>
              </a:rPr>
              <a:t>à criança e ao adolescente</a:t>
            </a:r>
          </a:p>
        </p:txBody>
      </p:sp>
      <p:sp>
        <p:nvSpPr>
          <p:cNvPr id="4" name="CaixaDeTexto 3"/>
          <p:cNvSpPr txBox="1"/>
          <p:nvPr/>
        </p:nvSpPr>
        <p:spPr>
          <a:xfrm>
            <a:off x="7325032" y="5712542"/>
            <a:ext cx="3794804" cy="409948"/>
          </a:xfrm>
          <a:prstGeom prst="rect">
            <a:avLst/>
          </a:prstGeom>
          <a:noFill/>
        </p:spPr>
        <p:txBody>
          <a:bodyPr wrap="square" rtlCol="0">
            <a:spAutoFit/>
          </a:bodyPr>
          <a:lstStyle/>
          <a:p>
            <a:pPr algn="r"/>
            <a:r>
              <a:rPr lang="pt-BR" sz="2000" dirty="0" smtClean="0">
                <a:solidFill>
                  <a:schemeClr val="bg1"/>
                </a:solidFill>
                <a:latin typeface="Script MT Bold" panose="03040602040607080904" pitchFamily="66" charset="0"/>
                <a:cs typeface="Arial" panose="020B0604020202020204" pitchFamily="34" charset="0"/>
              </a:rPr>
              <a:t>Socorro Bentes</a:t>
            </a:r>
            <a:endParaRPr lang="pt-BR" sz="2000" dirty="0">
              <a:solidFill>
                <a:schemeClr val="bg1"/>
              </a:solidFill>
              <a:latin typeface="Script MT Bold" panose="03040602040607080904" pitchFamily="66" charset="0"/>
              <a:cs typeface="Arial" panose="020B0604020202020204" pitchFamily="34" charset="0"/>
            </a:endParaRPr>
          </a:p>
        </p:txBody>
      </p:sp>
    </p:spTree>
    <p:extLst>
      <p:ext uri="{BB962C8B-B14F-4D97-AF65-F5344CB8AC3E}">
        <p14:creationId xmlns:p14="http://schemas.microsoft.com/office/powerpoint/2010/main" val="690150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953729" y="1681311"/>
            <a:ext cx="9556955" cy="3724096"/>
          </a:xfrm>
          <a:prstGeom prst="rect">
            <a:avLst/>
          </a:prstGeom>
          <a:noFill/>
        </p:spPr>
        <p:txBody>
          <a:bodyPr wrap="square" rtlCol="0">
            <a:spAutoFit/>
          </a:bodyPr>
          <a:lstStyle/>
          <a:p>
            <a:pPr algn="just"/>
            <a:r>
              <a:rPr lang="pt-BR" sz="3200" dirty="0">
                <a:latin typeface="Arial" panose="020B0604020202020204" pitchFamily="34" charset="0"/>
                <a:cs typeface="Arial" panose="020B0604020202020204" pitchFamily="34" charset="0"/>
              </a:rPr>
              <a:t>Considera-se </a:t>
            </a:r>
            <a:r>
              <a:rPr lang="pt-BR" sz="3200" b="1" dirty="0">
                <a:solidFill>
                  <a:srgbClr val="FF0000"/>
                </a:solidFill>
                <a:latin typeface="Arial" panose="020B0604020202020204" pitchFamily="34" charset="0"/>
                <a:cs typeface="Arial" panose="020B0604020202020204" pitchFamily="34" charset="0"/>
              </a:rPr>
              <a:t>criança</a:t>
            </a:r>
            <a:r>
              <a:rPr lang="pt-BR" sz="3200" dirty="0">
                <a:latin typeface="Arial" panose="020B0604020202020204" pitchFamily="34" charset="0"/>
                <a:cs typeface="Arial" panose="020B0604020202020204" pitchFamily="34" charset="0"/>
              </a:rPr>
              <a:t>, para os efeitos desta Lei, a pessoa até </a:t>
            </a:r>
            <a:r>
              <a:rPr lang="pt-BR" sz="3200" b="1" u="sng" dirty="0">
                <a:solidFill>
                  <a:srgbClr val="FF0000"/>
                </a:solidFill>
                <a:latin typeface="Arial" panose="020B0604020202020204" pitchFamily="34" charset="0"/>
                <a:cs typeface="Arial" panose="020B0604020202020204" pitchFamily="34" charset="0"/>
              </a:rPr>
              <a:t>doze anos </a:t>
            </a:r>
            <a:r>
              <a:rPr lang="pt-BR" sz="3200" dirty="0">
                <a:latin typeface="Arial" panose="020B0604020202020204" pitchFamily="34" charset="0"/>
                <a:cs typeface="Arial" panose="020B0604020202020204" pitchFamily="34" charset="0"/>
              </a:rPr>
              <a:t>de idade incompletos, e </a:t>
            </a:r>
            <a:r>
              <a:rPr lang="pt-BR" sz="3200" b="1" dirty="0">
                <a:solidFill>
                  <a:srgbClr val="FF0000"/>
                </a:solidFill>
                <a:latin typeface="Arial" panose="020B0604020202020204" pitchFamily="34" charset="0"/>
                <a:cs typeface="Arial" panose="020B0604020202020204" pitchFamily="34" charset="0"/>
              </a:rPr>
              <a:t>adolescente</a:t>
            </a:r>
            <a:r>
              <a:rPr lang="pt-BR" sz="3200" dirty="0">
                <a:latin typeface="Arial" panose="020B0604020202020204" pitchFamily="34" charset="0"/>
                <a:cs typeface="Arial" panose="020B0604020202020204" pitchFamily="34" charset="0"/>
              </a:rPr>
              <a:t> aquela entre doze e </a:t>
            </a:r>
            <a:r>
              <a:rPr lang="pt-BR" sz="3200" b="1" u="sng" dirty="0">
                <a:solidFill>
                  <a:srgbClr val="FF0000"/>
                </a:solidFill>
                <a:latin typeface="Arial" panose="020B0604020202020204" pitchFamily="34" charset="0"/>
                <a:cs typeface="Arial" panose="020B0604020202020204" pitchFamily="34" charset="0"/>
              </a:rPr>
              <a:t>dezoito ano</a:t>
            </a:r>
            <a:r>
              <a:rPr lang="pt-BR" sz="3200" u="sng" dirty="0">
                <a:solidFill>
                  <a:srgbClr val="FF0000"/>
                </a:solidFill>
                <a:latin typeface="Arial" panose="020B0604020202020204" pitchFamily="34" charset="0"/>
                <a:cs typeface="Arial" panose="020B0604020202020204" pitchFamily="34" charset="0"/>
              </a:rPr>
              <a:t>s </a:t>
            </a:r>
            <a:r>
              <a:rPr lang="pt-BR" sz="3200" dirty="0">
                <a:latin typeface="Arial" panose="020B0604020202020204" pitchFamily="34" charset="0"/>
                <a:cs typeface="Arial" panose="020B0604020202020204" pitchFamily="34" charset="0"/>
              </a:rPr>
              <a:t>de </a:t>
            </a:r>
            <a:r>
              <a:rPr lang="pt-BR" sz="3200" dirty="0" smtClean="0">
                <a:latin typeface="Arial" panose="020B0604020202020204" pitchFamily="34" charset="0"/>
                <a:cs typeface="Arial" panose="020B0604020202020204" pitchFamily="34" charset="0"/>
              </a:rPr>
              <a:t>idade.</a:t>
            </a:r>
          </a:p>
          <a:p>
            <a:pPr algn="just"/>
            <a:endParaRPr lang="pt-BR" sz="1200" dirty="0" smtClean="0">
              <a:latin typeface="Arial" panose="020B0604020202020204" pitchFamily="34" charset="0"/>
              <a:cs typeface="Arial" panose="020B0604020202020204" pitchFamily="34" charset="0"/>
            </a:endParaRPr>
          </a:p>
          <a:p>
            <a:pPr algn="just"/>
            <a:r>
              <a:rPr lang="pt-BR" sz="3200" dirty="0">
                <a:latin typeface="Arial" panose="020B0604020202020204" pitchFamily="34" charset="0"/>
                <a:cs typeface="Arial" panose="020B0604020202020204" pitchFamily="34" charset="0"/>
              </a:rPr>
              <a:t>Parágrafo único. Nos casos expressos em lei, aplica-se </a:t>
            </a:r>
            <a:r>
              <a:rPr lang="pt-BR" sz="3200" b="1" u="sng" dirty="0">
                <a:latin typeface="Arial" panose="020B0604020202020204" pitchFamily="34" charset="0"/>
                <a:cs typeface="Arial" panose="020B0604020202020204" pitchFamily="34" charset="0"/>
              </a:rPr>
              <a:t>excepcionalmente</a:t>
            </a:r>
            <a:r>
              <a:rPr lang="pt-BR" sz="3200" dirty="0">
                <a:latin typeface="Arial" panose="020B0604020202020204" pitchFamily="34" charset="0"/>
                <a:cs typeface="Arial" panose="020B0604020202020204" pitchFamily="34" charset="0"/>
              </a:rPr>
              <a:t> este Estatuto às pessoas entre dezoito e vinte e um anos de </a:t>
            </a:r>
            <a:r>
              <a:rPr lang="pt-BR" sz="3200" dirty="0" smtClean="0">
                <a:latin typeface="Arial" panose="020B0604020202020204" pitchFamily="34" charset="0"/>
                <a:cs typeface="Arial" panose="020B0604020202020204" pitchFamily="34" charset="0"/>
              </a:rPr>
              <a:t>idade.</a:t>
            </a:r>
            <a:endParaRPr lang="pt-BR" sz="3200" dirty="0">
              <a:latin typeface="Arial" panose="020B0604020202020204" pitchFamily="34" charset="0"/>
              <a:cs typeface="Arial" panose="020B0604020202020204" pitchFamily="34" charset="0"/>
            </a:endParaRPr>
          </a:p>
        </p:txBody>
      </p:sp>
      <p:sp>
        <p:nvSpPr>
          <p:cNvPr id="7" name="CaixaDeTexto 6"/>
          <p:cNvSpPr txBox="1"/>
          <p:nvPr/>
        </p:nvSpPr>
        <p:spPr>
          <a:xfrm>
            <a:off x="8239432" y="835742"/>
            <a:ext cx="1834156" cy="769441"/>
          </a:xfrm>
          <a:prstGeom prst="rect">
            <a:avLst/>
          </a:prstGeom>
          <a:noFill/>
        </p:spPr>
        <p:txBody>
          <a:bodyPr wrap="none" rtlCol="0">
            <a:spAutoFit/>
          </a:bodyPr>
          <a:lstStyle/>
          <a:p>
            <a:r>
              <a:rPr lang="pt-BR" sz="4400" b="1" dirty="0" smtClean="0">
                <a:solidFill>
                  <a:srgbClr val="FF0000"/>
                </a:solidFill>
                <a:latin typeface="Arial" panose="020B0604020202020204" pitchFamily="34" charset="0"/>
                <a:cs typeface="Arial" panose="020B0604020202020204" pitchFamily="34" charset="0"/>
              </a:rPr>
              <a:t>Art. </a:t>
            </a:r>
            <a:r>
              <a:rPr lang="pt-BR" sz="4400" b="1" dirty="0">
                <a:solidFill>
                  <a:srgbClr val="FF0000"/>
                </a:solidFill>
                <a:latin typeface="Arial" panose="020B0604020202020204" pitchFamily="34" charset="0"/>
                <a:cs typeface="Arial" panose="020B0604020202020204" pitchFamily="34" charset="0"/>
              </a:rPr>
              <a:t>2</a:t>
            </a:r>
            <a:r>
              <a:rPr lang="pt-BR" sz="4400" b="1" dirty="0" smtClean="0">
                <a:solidFill>
                  <a:srgbClr val="FF0000"/>
                </a:solidFill>
                <a:latin typeface="Arial" panose="020B0604020202020204" pitchFamily="34" charset="0"/>
                <a:cs typeface="Arial" panose="020B0604020202020204" pitchFamily="34" charset="0"/>
              </a:rPr>
              <a:t>º</a:t>
            </a:r>
            <a:endParaRPr lang="pt-BR" sz="4400" b="1" dirty="0">
              <a:solidFill>
                <a:srgbClr val="FF0000"/>
              </a:solidFill>
              <a:latin typeface="Arial" panose="020B0604020202020204" pitchFamily="34" charset="0"/>
              <a:cs typeface="Arial" panose="020B0604020202020204" pitchFamily="34" charset="0"/>
            </a:endParaRPr>
          </a:p>
        </p:txBody>
      </p:sp>
      <p:sp>
        <p:nvSpPr>
          <p:cNvPr id="4" name="CaixaDeTexto 3"/>
          <p:cNvSpPr txBox="1"/>
          <p:nvPr/>
        </p:nvSpPr>
        <p:spPr>
          <a:xfrm>
            <a:off x="7334864" y="5683045"/>
            <a:ext cx="3784971" cy="400110"/>
          </a:xfrm>
          <a:prstGeom prst="rect">
            <a:avLst/>
          </a:prstGeom>
          <a:noFill/>
        </p:spPr>
        <p:txBody>
          <a:bodyPr wrap="square" rtlCol="0">
            <a:spAutoFit/>
          </a:bodyPr>
          <a:lstStyle/>
          <a:p>
            <a:pPr algn="r"/>
            <a:r>
              <a:rPr lang="pt-BR" sz="2000" dirty="0" smtClean="0">
                <a:solidFill>
                  <a:schemeClr val="bg1"/>
                </a:solidFill>
                <a:latin typeface="Script MT Bold" panose="03040602040607080904" pitchFamily="66" charset="0"/>
                <a:cs typeface="Arial" panose="020B0604020202020204" pitchFamily="34" charset="0"/>
              </a:rPr>
              <a:t>Socorro Bentes</a:t>
            </a:r>
            <a:endParaRPr lang="pt-BR" sz="2000" dirty="0">
              <a:solidFill>
                <a:schemeClr val="bg1"/>
              </a:solidFill>
              <a:latin typeface="Script MT Bold" panose="03040602040607080904" pitchFamily="66" charset="0"/>
              <a:cs typeface="Arial" panose="020B0604020202020204" pitchFamily="34" charset="0"/>
            </a:endParaRPr>
          </a:p>
        </p:txBody>
      </p:sp>
    </p:spTree>
    <p:extLst>
      <p:ext uri="{BB962C8B-B14F-4D97-AF65-F5344CB8AC3E}">
        <p14:creationId xmlns:p14="http://schemas.microsoft.com/office/powerpoint/2010/main" val="2635894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7325032" y="5712542"/>
            <a:ext cx="3794804" cy="409948"/>
          </a:xfrm>
          <a:prstGeom prst="rect">
            <a:avLst/>
          </a:prstGeom>
          <a:noFill/>
        </p:spPr>
        <p:txBody>
          <a:bodyPr wrap="square" rtlCol="0">
            <a:spAutoFit/>
          </a:bodyPr>
          <a:lstStyle/>
          <a:p>
            <a:pPr algn="r"/>
            <a:r>
              <a:rPr lang="pt-BR" sz="2000" dirty="0" smtClean="0">
                <a:solidFill>
                  <a:schemeClr val="bg1"/>
                </a:solidFill>
                <a:latin typeface="Script MT Bold" panose="03040602040607080904" pitchFamily="66" charset="0"/>
                <a:cs typeface="Arial" panose="020B0604020202020204" pitchFamily="34" charset="0"/>
              </a:rPr>
              <a:t>Socorro Bentes</a:t>
            </a:r>
            <a:endParaRPr lang="pt-BR" sz="2000" dirty="0">
              <a:solidFill>
                <a:schemeClr val="bg1"/>
              </a:solidFill>
              <a:latin typeface="Script MT Bold" panose="03040602040607080904" pitchFamily="66" charset="0"/>
              <a:cs typeface="Arial" panose="020B0604020202020204" pitchFamily="34" charset="0"/>
            </a:endParaRPr>
          </a:p>
        </p:txBody>
      </p:sp>
      <p:pic>
        <p:nvPicPr>
          <p:cNvPr id="12" name="Imagem 11"/>
          <p:cNvPicPr>
            <a:picLocks noChangeAspect="1"/>
          </p:cNvPicPr>
          <p:nvPr/>
        </p:nvPicPr>
        <p:blipFill>
          <a:blip r:embed="rId2"/>
          <a:stretch>
            <a:fillRect/>
          </a:stretch>
        </p:blipFill>
        <p:spPr>
          <a:xfrm>
            <a:off x="3927983" y="808135"/>
            <a:ext cx="3397049" cy="3059549"/>
          </a:xfrm>
          <a:prstGeom prst="rect">
            <a:avLst/>
          </a:prstGeom>
        </p:spPr>
      </p:pic>
      <p:sp>
        <p:nvSpPr>
          <p:cNvPr id="13" name="Retângulo 12"/>
          <p:cNvSpPr/>
          <p:nvPr/>
        </p:nvSpPr>
        <p:spPr>
          <a:xfrm>
            <a:off x="1042216" y="1032387"/>
            <a:ext cx="2782533" cy="1200329"/>
          </a:xfrm>
          <a:prstGeom prst="rect">
            <a:avLst/>
          </a:prstGeom>
        </p:spPr>
        <p:txBody>
          <a:bodyPr wrap="square">
            <a:spAutoFit/>
          </a:bodyPr>
          <a:lstStyle/>
          <a:p>
            <a:pPr algn="ctr"/>
            <a:r>
              <a:rPr lang="pt-BR" sz="3600" b="1" dirty="0">
                <a:solidFill>
                  <a:srgbClr val="FF0000"/>
                </a:solidFill>
                <a:latin typeface="Arial" panose="020B0604020202020204" pitchFamily="34" charset="0"/>
                <a:cs typeface="Arial" panose="020B0604020202020204" pitchFamily="34" charset="0"/>
              </a:rPr>
              <a:t>CRIANÇA</a:t>
            </a:r>
          </a:p>
          <a:p>
            <a:pPr algn="ctr"/>
            <a:r>
              <a:rPr lang="pt-BR" sz="3600" b="1" dirty="0">
                <a:latin typeface="Arial" panose="020B0604020202020204" pitchFamily="34" charset="0"/>
                <a:cs typeface="Arial" panose="020B0604020202020204" pitchFamily="34" charset="0"/>
              </a:rPr>
              <a:t>0 a </a:t>
            </a:r>
            <a:r>
              <a:rPr lang="pt-BR" sz="3600" b="1" u="sng" dirty="0">
                <a:latin typeface="Arial" panose="020B0604020202020204" pitchFamily="34" charset="0"/>
                <a:cs typeface="Arial" panose="020B0604020202020204" pitchFamily="34" charset="0"/>
              </a:rPr>
              <a:t>12 anos</a:t>
            </a:r>
          </a:p>
        </p:txBody>
      </p:sp>
      <p:sp>
        <p:nvSpPr>
          <p:cNvPr id="14" name="Retângulo 13"/>
          <p:cNvSpPr/>
          <p:nvPr/>
        </p:nvSpPr>
        <p:spPr>
          <a:xfrm>
            <a:off x="7325033" y="1031225"/>
            <a:ext cx="3696928" cy="1200329"/>
          </a:xfrm>
          <a:prstGeom prst="rect">
            <a:avLst/>
          </a:prstGeom>
        </p:spPr>
        <p:txBody>
          <a:bodyPr wrap="square">
            <a:spAutoFit/>
          </a:bodyPr>
          <a:lstStyle/>
          <a:p>
            <a:pPr algn="ctr"/>
            <a:r>
              <a:rPr lang="pt-BR" sz="3600" b="1" dirty="0">
                <a:solidFill>
                  <a:srgbClr val="FF0000"/>
                </a:solidFill>
                <a:latin typeface="Arial" panose="020B0604020202020204" pitchFamily="34" charset="0"/>
                <a:cs typeface="Arial" panose="020B0604020202020204" pitchFamily="34" charset="0"/>
              </a:rPr>
              <a:t>ADOLESCENTE</a:t>
            </a:r>
            <a:r>
              <a:rPr lang="pt-BR" sz="3600" b="1" dirty="0">
                <a:latin typeface="Arial" panose="020B0604020202020204" pitchFamily="34" charset="0"/>
                <a:cs typeface="Arial" panose="020B0604020202020204" pitchFamily="34" charset="0"/>
              </a:rPr>
              <a:t> </a:t>
            </a:r>
          </a:p>
          <a:p>
            <a:pPr algn="ctr"/>
            <a:r>
              <a:rPr lang="pt-BR" sz="3600" b="1" dirty="0">
                <a:latin typeface="Arial" panose="020B0604020202020204" pitchFamily="34" charset="0"/>
                <a:cs typeface="Arial" panose="020B0604020202020204" pitchFamily="34" charset="0"/>
              </a:rPr>
              <a:t>12 a </a:t>
            </a:r>
            <a:r>
              <a:rPr lang="pt-BR" sz="3600" b="1" u="sng" dirty="0">
                <a:latin typeface="Arial" panose="020B0604020202020204" pitchFamily="34" charset="0"/>
                <a:cs typeface="Arial" panose="020B0604020202020204" pitchFamily="34" charset="0"/>
              </a:rPr>
              <a:t>18 anos</a:t>
            </a:r>
          </a:p>
        </p:txBody>
      </p:sp>
      <p:sp>
        <p:nvSpPr>
          <p:cNvPr id="15" name="Retângulo 14"/>
          <p:cNvSpPr/>
          <p:nvPr/>
        </p:nvSpPr>
        <p:spPr>
          <a:xfrm>
            <a:off x="2694038" y="4541346"/>
            <a:ext cx="6096000" cy="1077218"/>
          </a:xfrm>
          <a:prstGeom prst="rect">
            <a:avLst/>
          </a:prstGeom>
        </p:spPr>
        <p:txBody>
          <a:bodyPr>
            <a:spAutoFit/>
          </a:bodyPr>
          <a:lstStyle/>
          <a:p>
            <a:pPr algn="ctr"/>
            <a:r>
              <a:rPr lang="pt-BR" sz="3200" b="1" dirty="0">
                <a:latin typeface="Arial" panose="020B0604020202020204" pitchFamily="34" charset="0"/>
                <a:cs typeface="Arial" panose="020B0604020202020204" pitchFamily="34" charset="0"/>
              </a:rPr>
              <a:t>18 a 21 anos</a:t>
            </a:r>
          </a:p>
          <a:p>
            <a:pPr algn="ctr"/>
            <a:r>
              <a:rPr lang="pt-BR" sz="3200" b="1" dirty="0">
                <a:latin typeface="Arial" panose="020B0604020202020204" pitchFamily="34" charset="0"/>
                <a:cs typeface="Arial" panose="020B0604020202020204" pitchFamily="34" charset="0"/>
              </a:rPr>
              <a:t>EXCEPCIONALMENTE </a:t>
            </a:r>
          </a:p>
        </p:txBody>
      </p:sp>
      <p:sp>
        <p:nvSpPr>
          <p:cNvPr id="3" name="Elipse 2"/>
          <p:cNvSpPr/>
          <p:nvPr/>
        </p:nvSpPr>
        <p:spPr>
          <a:xfrm>
            <a:off x="1430594" y="3028335"/>
            <a:ext cx="2217174" cy="63909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chemeClr val="tx1"/>
                </a:solidFill>
                <a:latin typeface="Arial" panose="020B0604020202020204" pitchFamily="34" charset="0"/>
                <a:cs typeface="Arial" panose="020B0604020202020204" pitchFamily="34" charset="0"/>
              </a:rPr>
              <a:t>incompleto</a:t>
            </a:r>
            <a:endParaRPr lang="pt-BR" sz="2000" b="1" dirty="0">
              <a:solidFill>
                <a:schemeClr val="tx1"/>
              </a:solidFill>
              <a:latin typeface="Arial" panose="020B0604020202020204" pitchFamily="34" charset="0"/>
              <a:cs typeface="Arial" panose="020B0604020202020204" pitchFamily="34" charset="0"/>
            </a:endParaRPr>
          </a:p>
        </p:txBody>
      </p:sp>
      <p:sp>
        <p:nvSpPr>
          <p:cNvPr id="9" name="Elipse 8"/>
          <p:cNvSpPr/>
          <p:nvPr/>
        </p:nvSpPr>
        <p:spPr>
          <a:xfrm>
            <a:off x="8347611" y="3033252"/>
            <a:ext cx="2217174" cy="63909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chemeClr val="tx1"/>
                </a:solidFill>
                <a:latin typeface="Arial" panose="020B0604020202020204" pitchFamily="34" charset="0"/>
                <a:cs typeface="Arial" panose="020B0604020202020204" pitchFamily="34" charset="0"/>
              </a:rPr>
              <a:t>incompleto</a:t>
            </a:r>
            <a:endParaRPr lang="pt-BR" sz="2000" b="1" dirty="0">
              <a:solidFill>
                <a:schemeClr val="tx1"/>
              </a:solidFill>
              <a:latin typeface="Arial" panose="020B0604020202020204" pitchFamily="34" charset="0"/>
              <a:cs typeface="Arial" panose="020B0604020202020204" pitchFamily="34" charset="0"/>
            </a:endParaRPr>
          </a:p>
        </p:txBody>
      </p:sp>
      <p:cxnSp>
        <p:nvCxnSpPr>
          <p:cNvPr id="5" name="Conector de Seta Reta 4"/>
          <p:cNvCxnSpPr/>
          <p:nvPr/>
        </p:nvCxnSpPr>
        <p:spPr>
          <a:xfrm flipH="1">
            <a:off x="2556387" y="2399071"/>
            <a:ext cx="9832" cy="412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de Seta Reta 15"/>
          <p:cNvCxnSpPr/>
          <p:nvPr/>
        </p:nvCxnSpPr>
        <p:spPr>
          <a:xfrm>
            <a:off x="9463572" y="2403986"/>
            <a:ext cx="14749" cy="408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615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081549" y="1533827"/>
            <a:ext cx="9370142" cy="4031873"/>
          </a:xfrm>
          <a:prstGeom prst="rect">
            <a:avLst/>
          </a:prstGeom>
          <a:noFill/>
        </p:spPr>
        <p:txBody>
          <a:bodyPr wrap="square" rtlCol="0">
            <a:spAutoFit/>
          </a:bodyPr>
          <a:lstStyle/>
          <a:p>
            <a:pPr algn="just"/>
            <a:r>
              <a:rPr lang="pt-BR" sz="3200" dirty="0">
                <a:latin typeface="Arial" panose="020B0604020202020204" pitchFamily="34" charset="0"/>
                <a:cs typeface="Arial" panose="020B0604020202020204" pitchFamily="34" charset="0"/>
              </a:rPr>
              <a:t>A criança e o adolescente gozam de todos os direitos fundamentais inerentes à pessoa humana, sem prejuízo da proteção integral de que trata esta Lei, </a:t>
            </a:r>
            <a:r>
              <a:rPr lang="pt-BR" sz="3200" b="1" dirty="0" err="1">
                <a:solidFill>
                  <a:srgbClr val="FF0000"/>
                </a:solidFill>
                <a:latin typeface="Arial" panose="020B0604020202020204" pitchFamily="34" charset="0"/>
                <a:cs typeface="Arial" panose="020B0604020202020204" pitchFamily="34" charset="0"/>
              </a:rPr>
              <a:t>assegurando-se-lhes</a:t>
            </a:r>
            <a:r>
              <a:rPr lang="pt-BR" sz="3200" dirty="0">
                <a:latin typeface="Arial" panose="020B0604020202020204" pitchFamily="34" charset="0"/>
                <a:cs typeface="Arial" panose="020B0604020202020204" pitchFamily="34" charset="0"/>
              </a:rPr>
              <a:t>, por lei ou por outros meios, todas as oportunidades e facilidades, a fim de lhes facultar o desenvolvimento físico, mental, moral, espiritual e social, em condições de liberdade e de dignidade</a:t>
            </a:r>
          </a:p>
        </p:txBody>
      </p:sp>
      <p:sp>
        <p:nvSpPr>
          <p:cNvPr id="7" name="CaixaDeTexto 6"/>
          <p:cNvSpPr txBox="1"/>
          <p:nvPr/>
        </p:nvSpPr>
        <p:spPr>
          <a:xfrm>
            <a:off x="8239432" y="570270"/>
            <a:ext cx="1834156" cy="769441"/>
          </a:xfrm>
          <a:prstGeom prst="rect">
            <a:avLst/>
          </a:prstGeom>
          <a:noFill/>
        </p:spPr>
        <p:txBody>
          <a:bodyPr wrap="none" rtlCol="0">
            <a:spAutoFit/>
          </a:bodyPr>
          <a:lstStyle/>
          <a:p>
            <a:r>
              <a:rPr lang="pt-BR" sz="4400" b="1" dirty="0" smtClean="0">
                <a:solidFill>
                  <a:srgbClr val="FF0000"/>
                </a:solidFill>
                <a:latin typeface="Arial" panose="020B0604020202020204" pitchFamily="34" charset="0"/>
                <a:cs typeface="Arial" panose="020B0604020202020204" pitchFamily="34" charset="0"/>
              </a:rPr>
              <a:t>Art. </a:t>
            </a:r>
            <a:r>
              <a:rPr lang="pt-BR" sz="4400" b="1" dirty="0">
                <a:solidFill>
                  <a:srgbClr val="FF0000"/>
                </a:solidFill>
                <a:latin typeface="Arial" panose="020B0604020202020204" pitchFamily="34" charset="0"/>
                <a:cs typeface="Arial" panose="020B0604020202020204" pitchFamily="34" charset="0"/>
              </a:rPr>
              <a:t>3</a:t>
            </a:r>
            <a:r>
              <a:rPr lang="pt-BR" sz="4400" b="1" dirty="0" smtClean="0">
                <a:solidFill>
                  <a:srgbClr val="FF0000"/>
                </a:solidFill>
                <a:latin typeface="Arial" panose="020B0604020202020204" pitchFamily="34" charset="0"/>
                <a:cs typeface="Arial" panose="020B0604020202020204" pitchFamily="34" charset="0"/>
              </a:rPr>
              <a:t>º</a:t>
            </a:r>
            <a:endParaRPr lang="pt-BR" sz="4400" b="1" dirty="0">
              <a:solidFill>
                <a:srgbClr val="FF0000"/>
              </a:solidFill>
              <a:latin typeface="Arial" panose="020B0604020202020204" pitchFamily="34" charset="0"/>
              <a:cs typeface="Arial" panose="020B0604020202020204" pitchFamily="34" charset="0"/>
            </a:endParaRPr>
          </a:p>
        </p:txBody>
      </p:sp>
      <p:sp>
        <p:nvSpPr>
          <p:cNvPr id="4" name="CaixaDeTexto 3"/>
          <p:cNvSpPr txBox="1"/>
          <p:nvPr/>
        </p:nvSpPr>
        <p:spPr>
          <a:xfrm>
            <a:off x="7334864" y="5683045"/>
            <a:ext cx="3784971" cy="400110"/>
          </a:xfrm>
          <a:prstGeom prst="rect">
            <a:avLst/>
          </a:prstGeom>
          <a:noFill/>
        </p:spPr>
        <p:txBody>
          <a:bodyPr wrap="square" rtlCol="0">
            <a:spAutoFit/>
          </a:bodyPr>
          <a:lstStyle/>
          <a:p>
            <a:pPr algn="r"/>
            <a:r>
              <a:rPr lang="pt-BR" sz="2000" dirty="0" smtClean="0">
                <a:solidFill>
                  <a:schemeClr val="bg1"/>
                </a:solidFill>
                <a:latin typeface="Script MT Bold" panose="03040602040607080904" pitchFamily="66" charset="0"/>
                <a:cs typeface="Arial" panose="020B0604020202020204" pitchFamily="34" charset="0"/>
              </a:rPr>
              <a:t>Socorro Bentes</a:t>
            </a:r>
            <a:endParaRPr lang="pt-BR" sz="2000" dirty="0">
              <a:solidFill>
                <a:schemeClr val="bg1"/>
              </a:solidFill>
              <a:latin typeface="Script MT Bold" panose="03040602040607080904" pitchFamily="66" charset="0"/>
              <a:cs typeface="Arial" panose="020B0604020202020204" pitchFamily="34" charset="0"/>
            </a:endParaRPr>
          </a:p>
        </p:txBody>
      </p:sp>
    </p:spTree>
    <p:extLst>
      <p:ext uri="{BB962C8B-B14F-4D97-AF65-F5344CB8AC3E}">
        <p14:creationId xmlns:p14="http://schemas.microsoft.com/office/powerpoint/2010/main" val="1311401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806244" y="1700976"/>
            <a:ext cx="9674941" cy="3539430"/>
          </a:xfrm>
          <a:prstGeom prst="rect">
            <a:avLst/>
          </a:prstGeom>
          <a:noFill/>
        </p:spPr>
        <p:txBody>
          <a:bodyPr wrap="square" rtlCol="0">
            <a:spAutoFit/>
          </a:bodyPr>
          <a:lstStyle/>
          <a:p>
            <a:pPr algn="just"/>
            <a:r>
              <a:rPr lang="pt-BR" sz="3200" dirty="0">
                <a:latin typeface="Arial" panose="020B0604020202020204" pitchFamily="34" charset="0"/>
                <a:cs typeface="Arial" panose="020B0604020202020204" pitchFamily="34" charset="0"/>
              </a:rPr>
              <a:t>É </a:t>
            </a:r>
            <a:r>
              <a:rPr lang="pt-BR" sz="3200" b="1" u="sng" dirty="0">
                <a:solidFill>
                  <a:srgbClr val="FF0000"/>
                </a:solidFill>
                <a:latin typeface="Arial" panose="020B0604020202020204" pitchFamily="34" charset="0"/>
                <a:cs typeface="Arial" panose="020B0604020202020204" pitchFamily="34" charset="0"/>
              </a:rPr>
              <a:t>dever</a:t>
            </a:r>
            <a:r>
              <a:rPr lang="pt-BR" sz="3200" dirty="0">
                <a:latin typeface="Arial" panose="020B0604020202020204" pitchFamily="34" charset="0"/>
                <a:cs typeface="Arial" panose="020B0604020202020204" pitchFamily="34" charset="0"/>
              </a:rPr>
              <a:t> da </a:t>
            </a:r>
            <a:r>
              <a:rPr lang="pt-BR" sz="3200" b="1" u="sng" dirty="0">
                <a:latin typeface="Arial" panose="020B0604020202020204" pitchFamily="34" charset="0"/>
                <a:cs typeface="Arial" panose="020B0604020202020204" pitchFamily="34" charset="0"/>
              </a:rPr>
              <a:t>família</a:t>
            </a:r>
            <a:r>
              <a:rPr lang="pt-BR" sz="3200" dirty="0">
                <a:latin typeface="Arial" panose="020B0604020202020204" pitchFamily="34" charset="0"/>
                <a:cs typeface="Arial" panose="020B0604020202020204" pitchFamily="34" charset="0"/>
              </a:rPr>
              <a:t>, da </a:t>
            </a:r>
            <a:r>
              <a:rPr lang="pt-BR" sz="3200" b="1" u="sng" dirty="0">
                <a:latin typeface="Arial" panose="020B0604020202020204" pitchFamily="34" charset="0"/>
                <a:cs typeface="Arial" panose="020B0604020202020204" pitchFamily="34" charset="0"/>
              </a:rPr>
              <a:t>comunidade</a:t>
            </a:r>
            <a:r>
              <a:rPr lang="pt-BR" sz="3200" dirty="0">
                <a:latin typeface="Arial" panose="020B0604020202020204" pitchFamily="34" charset="0"/>
                <a:cs typeface="Arial" panose="020B0604020202020204" pitchFamily="34" charset="0"/>
              </a:rPr>
              <a:t>, da </a:t>
            </a:r>
            <a:r>
              <a:rPr lang="pt-BR" sz="3200" b="1" u="sng" dirty="0">
                <a:latin typeface="Arial" panose="020B0604020202020204" pitchFamily="34" charset="0"/>
                <a:cs typeface="Arial" panose="020B0604020202020204" pitchFamily="34" charset="0"/>
              </a:rPr>
              <a:t>sociedade</a:t>
            </a:r>
            <a:r>
              <a:rPr lang="pt-BR" sz="3200" dirty="0">
                <a:latin typeface="Arial" panose="020B0604020202020204" pitchFamily="34" charset="0"/>
                <a:cs typeface="Arial" panose="020B0604020202020204" pitchFamily="34" charset="0"/>
              </a:rPr>
              <a:t> em geral e do </a:t>
            </a:r>
            <a:r>
              <a:rPr lang="pt-BR" sz="3200" b="1" dirty="0">
                <a:solidFill>
                  <a:srgbClr val="FF0000"/>
                </a:solidFill>
                <a:latin typeface="Arial" panose="020B0604020202020204" pitchFamily="34" charset="0"/>
                <a:cs typeface="Arial" panose="020B0604020202020204" pitchFamily="34" charset="0"/>
              </a:rPr>
              <a:t>poder público assegurar</a:t>
            </a:r>
            <a:r>
              <a:rPr lang="pt-BR" sz="3200" dirty="0">
                <a:latin typeface="Arial" panose="020B0604020202020204" pitchFamily="34" charset="0"/>
                <a:cs typeface="Arial" panose="020B0604020202020204" pitchFamily="34" charset="0"/>
              </a:rPr>
              <a:t>, com absoluta prioridade, a efetivação dos direitos referentes à vida, à saúde, à alimentação, à educação, ao esporte, ao lazer, à profissionalização, à cultura, à dignidade, ao respeito, à liberdade e à convivência familiar e comunitária</a:t>
            </a:r>
          </a:p>
        </p:txBody>
      </p:sp>
      <p:sp>
        <p:nvSpPr>
          <p:cNvPr id="7" name="CaixaDeTexto 6"/>
          <p:cNvSpPr txBox="1"/>
          <p:nvPr/>
        </p:nvSpPr>
        <p:spPr>
          <a:xfrm>
            <a:off x="8239432" y="707922"/>
            <a:ext cx="1834156" cy="769441"/>
          </a:xfrm>
          <a:prstGeom prst="rect">
            <a:avLst/>
          </a:prstGeom>
          <a:noFill/>
        </p:spPr>
        <p:txBody>
          <a:bodyPr wrap="none" rtlCol="0">
            <a:spAutoFit/>
          </a:bodyPr>
          <a:lstStyle/>
          <a:p>
            <a:r>
              <a:rPr lang="pt-BR" sz="4400" b="1" dirty="0" smtClean="0">
                <a:solidFill>
                  <a:srgbClr val="FF0000"/>
                </a:solidFill>
                <a:latin typeface="Arial" panose="020B0604020202020204" pitchFamily="34" charset="0"/>
                <a:cs typeface="Arial" panose="020B0604020202020204" pitchFamily="34" charset="0"/>
              </a:rPr>
              <a:t>Art. </a:t>
            </a:r>
            <a:r>
              <a:rPr lang="pt-BR" sz="4400" b="1" dirty="0">
                <a:solidFill>
                  <a:srgbClr val="FF0000"/>
                </a:solidFill>
                <a:latin typeface="Arial" panose="020B0604020202020204" pitchFamily="34" charset="0"/>
                <a:cs typeface="Arial" panose="020B0604020202020204" pitchFamily="34" charset="0"/>
              </a:rPr>
              <a:t>4</a:t>
            </a:r>
            <a:r>
              <a:rPr lang="pt-BR" sz="4400" b="1" dirty="0" smtClean="0">
                <a:solidFill>
                  <a:srgbClr val="FF0000"/>
                </a:solidFill>
                <a:latin typeface="Arial" panose="020B0604020202020204" pitchFamily="34" charset="0"/>
                <a:cs typeface="Arial" panose="020B0604020202020204" pitchFamily="34" charset="0"/>
              </a:rPr>
              <a:t>º</a:t>
            </a:r>
            <a:endParaRPr lang="pt-BR" sz="4400" b="1" dirty="0">
              <a:solidFill>
                <a:srgbClr val="FF0000"/>
              </a:solidFill>
              <a:latin typeface="Arial" panose="020B0604020202020204" pitchFamily="34" charset="0"/>
              <a:cs typeface="Arial" panose="020B0604020202020204" pitchFamily="34" charset="0"/>
            </a:endParaRPr>
          </a:p>
        </p:txBody>
      </p:sp>
      <p:sp>
        <p:nvSpPr>
          <p:cNvPr id="4" name="CaixaDeTexto 3"/>
          <p:cNvSpPr txBox="1"/>
          <p:nvPr/>
        </p:nvSpPr>
        <p:spPr>
          <a:xfrm>
            <a:off x="7334864" y="5683045"/>
            <a:ext cx="3784971" cy="400110"/>
          </a:xfrm>
          <a:prstGeom prst="rect">
            <a:avLst/>
          </a:prstGeom>
          <a:noFill/>
        </p:spPr>
        <p:txBody>
          <a:bodyPr wrap="square" rtlCol="0">
            <a:spAutoFit/>
          </a:bodyPr>
          <a:lstStyle/>
          <a:p>
            <a:pPr algn="r"/>
            <a:r>
              <a:rPr lang="pt-BR" sz="2000" dirty="0" smtClean="0">
                <a:solidFill>
                  <a:schemeClr val="bg1"/>
                </a:solidFill>
                <a:latin typeface="Script MT Bold" panose="03040602040607080904" pitchFamily="66" charset="0"/>
                <a:cs typeface="Arial" panose="020B0604020202020204" pitchFamily="34" charset="0"/>
              </a:rPr>
              <a:t>Socorro Bentes</a:t>
            </a:r>
            <a:endParaRPr lang="pt-BR" sz="2000" dirty="0">
              <a:solidFill>
                <a:schemeClr val="bg1"/>
              </a:solidFill>
              <a:latin typeface="Script MT Bold" panose="03040602040607080904" pitchFamily="66" charset="0"/>
              <a:cs typeface="Arial" panose="020B0604020202020204" pitchFamily="34" charset="0"/>
            </a:endParaRPr>
          </a:p>
        </p:txBody>
      </p:sp>
    </p:spTree>
    <p:extLst>
      <p:ext uri="{BB962C8B-B14F-4D97-AF65-F5344CB8AC3E}">
        <p14:creationId xmlns:p14="http://schemas.microsoft.com/office/powerpoint/2010/main" val="27295532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TM04033927[[fn=Evento principal]]</Template>
  <TotalTime>4716</TotalTime>
  <Words>979</Words>
  <Application>Microsoft Office PowerPoint</Application>
  <PresentationFormat>Widescreen</PresentationFormat>
  <Paragraphs>90</Paragraphs>
  <Slides>21</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21</vt:i4>
      </vt:variant>
    </vt:vector>
  </HeadingPairs>
  <TitlesOfParts>
    <vt:vector size="27" baseType="lpstr">
      <vt:lpstr>Arial</vt:lpstr>
      <vt:lpstr>Calibri</vt:lpstr>
      <vt:lpstr>Impact</vt:lpstr>
      <vt:lpstr>Script MT Bold</vt:lpstr>
      <vt:lpstr>Wingdings</vt:lpstr>
      <vt:lpstr>Evento Principal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EDUCAÇÃO BÁSICA</dc:title>
  <dc:creator>mjben</dc:creator>
  <cp:lastModifiedBy>mjben</cp:lastModifiedBy>
  <cp:revision>99</cp:revision>
  <dcterms:created xsi:type="dcterms:W3CDTF">2021-01-12T16:54:12Z</dcterms:created>
  <dcterms:modified xsi:type="dcterms:W3CDTF">2021-02-23T16:01:04Z</dcterms:modified>
</cp:coreProperties>
</file>