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00503000000020004" pitchFamily="2" charset="0"/>
      <p:regular r:id="rId1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1.fntdata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notesMaster" Target="notesMasters/notesMaster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A38C-23B5-6049-A0A9-0C07920E6348}" type="datetimeFigureOut">
              <a:rPr lang="pt-BR" smtClean="0"/>
              <a:t>12/11/2025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6DCB2-94D2-A844-BA34-88F519AA5D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6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4.png" /><Relationship Id="rId7" Type="http://schemas.openxmlformats.org/officeDocument/2006/relationships/image" Target="../media/image8.sv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Relationship Id="rId9" Type="http://schemas.openxmlformats.org/officeDocument/2006/relationships/image" Target="../media/image10.sv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6.svg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100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Serviço Extraordinário e Jornada de Trabalho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Este documento detalha as regulamentações sobre jornada de trabalho, serviços extraordinários, adicional noturno, repouso semanal remunerado e seus reflexos, conforme a Lei Municipal nº 14.899/1994 - RJU e a Lei nº 8.112/1990.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3060" y="981313"/>
            <a:ext cx="7594044" cy="600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Reflexos das Horas Extras e DSR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3060" y="1870710"/>
            <a:ext cx="7797879" cy="1123236"/>
          </a:xfrm>
          <a:prstGeom prst="roundRect">
            <a:avLst>
              <a:gd name="adj" fmla="val 4109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2966" y="2070616"/>
            <a:ext cx="240399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Impacto Financeiro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72966" y="2486382"/>
            <a:ext cx="739806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Horas extras habituais afetam 13º salário, férias + 1/3, aumentando o valor total.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73060" y="3186232"/>
            <a:ext cx="7797879" cy="1430893"/>
          </a:xfrm>
          <a:prstGeom prst="roundRect">
            <a:avLst>
              <a:gd name="adj" fmla="val 3225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2966" y="3386138"/>
            <a:ext cx="240399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Súmula 172 TST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72966" y="3801904"/>
            <a:ext cx="7398067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Horas extras habituais devem ser computadas no cálculo do DSR, elevando outras verbas salariais.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3060" y="4809411"/>
            <a:ext cx="7797879" cy="1123236"/>
          </a:xfrm>
          <a:prstGeom prst="roundRect">
            <a:avLst>
              <a:gd name="adj" fmla="val 4109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72966" y="5009317"/>
            <a:ext cx="240399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Cálculo do 13º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72966" y="5425083"/>
            <a:ext cx="739806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Média das horas extras do ano x valor do 13º / 12.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3060" y="6124932"/>
            <a:ext cx="7797879" cy="1123236"/>
          </a:xfrm>
          <a:prstGeom prst="roundRect">
            <a:avLst>
              <a:gd name="adj" fmla="val 4109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2966" y="6324838"/>
            <a:ext cx="240399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Cálculo das Férias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72966" y="6740604"/>
            <a:ext cx="739806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Média das horas extras x valor das férias + 1/3 do total.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442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331" y="3238976"/>
            <a:ext cx="5308044" cy="661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Jornada de Trabalho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40331" y="4217313"/>
            <a:ext cx="6469142" cy="1603058"/>
          </a:xfrm>
          <a:prstGeom prst="roundRect">
            <a:avLst>
              <a:gd name="adj" fmla="val 6845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17471" y="4217313"/>
            <a:ext cx="91440" cy="1603058"/>
          </a:xfrm>
          <a:prstGeom prst="roundRect">
            <a:avLst>
              <a:gd name="adj" fmla="val 97168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1043226" y="4451628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Duração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43226" y="4909066"/>
            <a:ext cx="5931932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Não superior a 40 nem inferior a 20 horas semanais, conforme lei ou norma.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420928" y="4217313"/>
            <a:ext cx="6469142" cy="1603058"/>
          </a:xfrm>
          <a:prstGeom prst="roundRect">
            <a:avLst>
              <a:gd name="adj" fmla="val 6845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398067" y="4217313"/>
            <a:ext cx="91440" cy="1603058"/>
          </a:xfrm>
          <a:prstGeom prst="roundRect">
            <a:avLst>
              <a:gd name="adj" fmla="val 97168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7723823" y="4451628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Expediente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7723823" y="4909066"/>
            <a:ext cx="5931932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Cumprida no horário estabelecido pela administração municipal para o funcionamento das repartições.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40331" y="6031825"/>
            <a:ext cx="6469142" cy="1603058"/>
          </a:xfrm>
          <a:prstGeom prst="roundRect">
            <a:avLst>
              <a:gd name="adj" fmla="val 6845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17471" y="6031825"/>
            <a:ext cx="91440" cy="1603058"/>
          </a:xfrm>
          <a:prstGeom prst="roundRect">
            <a:avLst>
              <a:gd name="adj" fmla="val 97168"/>
            </a:avLst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1043226" y="6266140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Casos Especiais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43226" y="6723578"/>
            <a:ext cx="5931932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Horário específico pode ser estabelecido para serviços de natureza especial.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7420928" y="6031825"/>
            <a:ext cx="6469142" cy="1603058"/>
          </a:xfrm>
          <a:prstGeom prst="roundRect">
            <a:avLst>
              <a:gd name="adj" fmla="val 6845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7398067" y="6031825"/>
            <a:ext cx="91440" cy="1603058"/>
          </a:xfrm>
          <a:prstGeom prst="roundRect">
            <a:avLst>
              <a:gd name="adj" fmla="val 97168"/>
            </a:avLst>
          </a:prstGeom>
          <a:solidFill>
            <a:srgbClr val="4950BC"/>
          </a:solidFill>
          <a:ln/>
        </p:spPr>
      </p:sp>
      <p:sp>
        <p:nvSpPr>
          <p:cNvPr id="18" name="Text 15"/>
          <p:cNvSpPr/>
          <p:nvPr/>
        </p:nvSpPr>
        <p:spPr>
          <a:xfrm>
            <a:off x="7723823" y="6266140"/>
            <a:ext cx="3047881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Escala de Revezamento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723823" y="6723578"/>
            <a:ext cx="5931932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 serviços que exigem trabalho aos sábados, domingos e feriados.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0322"/>
            <a:ext cx="114389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Gratificação por Serviços Extraordinários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79263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28224" y="48136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390" y="5000744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57209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Remuneração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621137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Acréscimo de 50% sobre a hora normal de trabalho.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4579263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51396" y="48136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562" y="5000744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51396" y="57209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Limite Diário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5451396" y="621137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Máximo de 2 horas diárias, em situações excepcionais e temporárias.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9640133" y="4579263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74568" y="48136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1734" y="5000744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74568" y="57209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Emergência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9874568" y="621137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Até 4 horas em dias úteis e 8 horas em dias de descanso, com definição do Chefe do Executivo.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687" y="426363"/>
            <a:ext cx="7297460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Condições para Serviço Extraordinário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542687" y="1298496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Ato Expresso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42687" y="1695807"/>
            <a:ext cx="6583323" cy="248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Depende de ato expresso dos titulares dos órgãos municipais, fixando período e serviço.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7" y="2118360"/>
            <a:ext cx="6583323" cy="65833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12010" y="1298496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Incompatibilidade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12010" y="1695807"/>
            <a:ext cx="6583323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Cargos em comissão, funções gratificadas e gratificação de tempo integral excluem o recebimento de serviço extraordinário.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10" y="2366486"/>
            <a:ext cx="6583323" cy="65833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406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2098" y="465177"/>
            <a:ext cx="4229814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Adicional Noturno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592098" y="1501378"/>
            <a:ext cx="7959804" cy="1251347"/>
          </a:xfrm>
          <a:prstGeom prst="roundRect">
            <a:avLst>
              <a:gd name="adj" fmla="val 8769"/>
            </a:avLst>
          </a:prstGeom>
          <a:solidFill>
            <a:srgbClr val="FFFFFF"/>
          </a:solidFill>
          <a:ln/>
        </p:spPr>
      </p:sp>
      <p:sp>
        <p:nvSpPr>
          <p:cNvPr id="5" name="Shape 2"/>
          <p:cNvSpPr/>
          <p:nvPr/>
        </p:nvSpPr>
        <p:spPr>
          <a:xfrm>
            <a:off x="592098" y="1478518"/>
            <a:ext cx="7959804" cy="91440"/>
          </a:xfrm>
          <a:prstGeom prst="roundRect">
            <a:avLst>
              <a:gd name="adj" fmla="val 77714"/>
            </a:avLst>
          </a:prstGeom>
          <a:solidFill>
            <a:srgbClr val="4950BC"/>
          </a:solidFill>
          <a:ln/>
        </p:spPr>
      </p:sp>
      <p:sp>
        <p:nvSpPr>
          <p:cNvPr id="6" name="Shape 3"/>
          <p:cNvSpPr/>
          <p:nvPr/>
        </p:nvSpPr>
        <p:spPr>
          <a:xfrm>
            <a:off x="4318218" y="1247656"/>
            <a:ext cx="507563" cy="507563"/>
          </a:xfrm>
          <a:prstGeom prst="roundRect">
            <a:avLst>
              <a:gd name="adj" fmla="val 180155"/>
            </a:avLst>
          </a:prstGeom>
          <a:solidFill>
            <a:srgbClr val="4950BC"/>
          </a:solidFill>
          <a:ln/>
        </p:spPr>
      </p:sp>
      <p:sp>
        <p:nvSpPr>
          <p:cNvPr id="7" name="Text 4"/>
          <p:cNvSpPr/>
          <p:nvPr/>
        </p:nvSpPr>
        <p:spPr>
          <a:xfrm>
            <a:off x="4470499" y="1374577"/>
            <a:ext cx="203002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84146" y="1924288"/>
            <a:ext cx="2114907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Base Legal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84146" y="2290048"/>
            <a:ext cx="7575709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Lei nº 8.112/1990, subsidiária à Lei Municipal nº 14.899/1994 - RJU.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592098" y="3175635"/>
            <a:ext cx="7959804" cy="1251347"/>
          </a:xfrm>
          <a:prstGeom prst="roundRect">
            <a:avLst>
              <a:gd name="adj" fmla="val 8769"/>
            </a:avLst>
          </a:prstGeom>
          <a:solidFill>
            <a:srgbClr val="FFFFFF"/>
          </a:solidFill>
          <a:ln/>
        </p:spPr>
      </p:sp>
      <p:sp>
        <p:nvSpPr>
          <p:cNvPr id="11" name="Shape 8"/>
          <p:cNvSpPr/>
          <p:nvPr/>
        </p:nvSpPr>
        <p:spPr>
          <a:xfrm>
            <a:off x="592098" y="3152775"/>
            <a:ext cx="7959804" cy="91440"/>
          </a:xfrm>
          <a:prstGeom prst="roundRect">
            <a:avLst>
              <a:gd name="adj" fmla="val 77714"/>
            </a:avLst>
          </a:prstGeom>
          <a:solidFill>
            <a:srgbClr val="4950BC"/>
          </a:solidFill>
          <a:ln/>
        </p:spPr>
      </p:sp>
      <p:sp>
        <p:nvSpPr>
          <p:cNvPr id="12" name="Shape 9"/>
          <p:cNvSpPr/>
          <p:nvPr/>
        </p:nvSpPr>
        <p:spPr>
          <a:xfrm>
            <a:off x="4318218" y="2921913"/>
            <a:ext cx="507563" cy="507563"/>
          </a:xfrm>
          <a:prstGeom prst="roundRect">
            <a:avLst>
              <a:gd name="adj" fmla="val 180155"/>
            </a:avLst>
          </a:prstGeom>
          <a:solidFill>
            <a:srgbClr val="4950BC"/>
          </a:solidFill>
          <a:ln/>
        </p:spPr>
      </p:sp>
      <p:sp>
        <p:nvSpPr>
          <p:cNvPr id="13" name="Text 10"/>
          <p:cNvSpPr/>
          <p:nvPr/>
        </p:nvSpPr>
        <p:spPr>
          <a:xfrm>
            <a:off x="4470499" y="3048833"/>
            <a:ext cx="203002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84146" y="3598545"/>
            <a:ext cx="2114907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Horário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84146" y="3964305"/>
            <a:ext cx="7575709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Entre 22h de um dia e 5h do dia seguinte.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592098" y="4849892"/>
            <a:ext cx="7959804" cy="1251347"/>
          </a:xfrm>
          <a:prstGeom prst="roundRect">
            <a:avLst>
              <a:gd name="adj" fmla="val 8769"/>
            </a:avLst>
          </a:prstGeom>
          <a:solidFill>
            <a:srgbClr val="FFFFFF"/>
          </a:solidFill>
          <a:ln/>
        </p:spPr>
      </p:sp>
      <p:sp>
        <p:nvSpPr>
          <p:cNvPr id="17" name="Shape 14"/>
          <p:cNvSpPr/>
          <p:nvPr/>
        </p:nvSpPr>
        <p:spPr>
          <a:xfrm>
            <a:off x="592098" y="4827032"/>
            <a:ext cx="7959804" cy="91440"/>
          </a:xfrm>
          <a:prstGeom prst="roundRect">
            <a:avLst>
              <a:gd name="adj" fmla="val 77714"/>
            </a:avLst>
          </a:prstGeom>
          <a:solidFill>
            <a:srgbClr val="4950BC"/>
          </a:solidFill>
          <a:ln/>
        </p:spPr>
      </p:sp>
      <p:sp>
        <p:nvSpPr>
          <p:cNvPr id="18" name="Shape 15"/>
          <p:cNvSpPr/>
          <p:nvPr/>
        </p:nvSpPr>
        <p:spPr>
          <a:xfrm>
            <a:off x="4318218" y="4596170"/>
            <a:ext cx="507563" cy="507563"/>
          </a:xfrm>
          <a:prstGeom prst="roundRect">
            <a:avLst>
              <a:gd name="adj" fmla="val 180155"/>
            </a:avLst>
          </a:prstGeom>
          <a:solidFill>
            <a:srgbClr val="4950BC"/>
          </a:solidFill>
          <a:ln/>
        </p:spPr>
      </p:sp>
      <p:sp>
        <p:nvSpPr>
          <p:cNvPr id="19" name="Text 16"/>
          <p:cNvSpPr/>
          <p:nvPr/>
        </p:nvSpPr>
        <p:spPr>
          <a:xfrm>
            <a:off x="4470499" y="4723090"/>
            <a:ext cx="203002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784146" y="5272802"/>
            <a:ext cx="2114907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Acréscimo</a:t>
            </a:r>
            <a:endParaRPr lang="en-US" sz="1650" dirty="0"/>
          </a:p>
        </p:txBody>
      </p:sp>
      <p:sp>
        <p:nvSpPr>
          <p:cNvPr id="21" name="Text 18"/>
          <p:cNvSpPr/>
          <p:nvPr/>
        </p:nvSpPr>
        <p:spPr>
          <a:xfrm>
            <a:off x="784146" y="5638562"/>
            <a:ext cx="7575709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Valor-hora acrescido de 25%.</a:t>
            </a:r>
            <a:endParaRPr lang="en-US" sz="1300" dirty="0"/>
          </a:p>
        </p:txBody>
      </p:sp>
      <p:sp>
        <p:nvSpPr>
          <p:cNvPr id="22" name="Shape 19"/>
          <p:cNvSpPr/>
          <p:nvPr/>
        </p:nvSpPr>
        <p:spPr>
          <a:xfrm>
            <a:off x="592098" y="6524149"/>
            <a:ext cx="7959804" cy="1251347"/>
          </a:xfrm>
          <a:prstGeom prst="roundRect">
            <a:avLst>
              <a:gd name="adj" fmla="val 8769"/>
            </a:avLst>
          </a:prstGeom>
          <a:solidFill>
            <a:srgbClr val="FFFFFF"/>
          </a:solidFill>
          <a:ln/>
        </p:spPr>
      </p:sp>
      <p:sp>
        <p:nvSpPr>
          <p:cNvPr id="23" name="Shape 20"/>
          <p:cNvSpPr/>
          <p:nvPr/>
        </p:nvSpPr>
        <p:spPr>
          <a:xfrm>
            <a:off x="592098" y="6501289"/>
            <a:ext cx="7959804" cy="91440"/>
          </a:xfrm>
          <a:prstGeom prst="roundRect">
            <a:avLst>
              <a:gd name="adj" fmla="val 77714"/>
            </a:avLst>
          </a:prstGeom>
          <a:solidFill>
            <a:srgbClr val="4950BC"/>
          </a:solidFill>
          <a:ln/>
        </p:spPr>
      </p:sp>
      <p:sp>
        <p:nvSpPr>
          <p:cNvPr id="24" name="Shape 21"/>
          <p:cNvSpPr/>
          <p:nvPr/>
        </p:nvSpPr>
        <p:spPr>
          <a:xfrm>
            <a:off x="4318218" y="6270427"/>
            <a:ext cx="507563" cy="507563"/>
          </a:xfrm>
          <a:prstGeom prst="roundRect">
            <a:avLst>
              <a:gd name="adj" fmla="val 180155"/>
            </a:avLst>
          </a:prstGeom>
          <a:solidFill>
            <a:srgbClr val="4950BC"/>
          </a:solidFill>
          <a:ln/>
        </p:spPr>
      </p:sp>
      <p:sp>
        <p:nvSpPr>
          <p:cNvPr id="25" name="Text 22"/>
          <p:cNvSpPr/>
          <p:nvPr/>
        </p:nvSpPr>
        <p:spPr>
          <a:xfrm>
            <a:off x="4470499" y="6397347"/>
            <a:ext cx="203002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550" dirty="0"/>
          </a:p>
        </p:txBody>
      </p:sp>
      <p:sp>
        <p:nvSpPr>
          <p:cNvPr id="26" name="Text 23"/>
          <p:cNvSpPr/>
          <p:nvPr/>
        </p:nvSpPr>
        <p:spPr>
          <a:xfrm>
            <a:off x="784146" y="6947059"/>
            <a:ext cx="2114907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Cálculo</a:t>
            </a:r>
            <a:endParaRPr lang="en-US" sz="1650" dirty="0"/>
          </a:p>
        </p:txBody>
      </p:sp>
      <p:sp>
        <p:nvSpPr>
          <p:cNvPr id="27" name="Text 24"/>
          <p:cNvSpPr/>
          <p:nvPr/>
        </p:nvSpPr>
        <p:spPr>
          <a:xfrm>
            <a:off x="784146" y="7312819"/>
            <a:ext cx="7575709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hora noturna computada como 52 minutos e 30 segundos.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579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Trabalho em Domingos e Feriados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00" y="2722721"/>
            <a:ext cx="340162" cy="3401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30906" y="2715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Fundamentação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30906" y="320611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§ 2º Art. 45 da Lei Municipal 14.899/1994: escala de revezamento.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00" y="4392573"/>
            <a:ext cx="340162" cy="3401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30906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Remuneração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530906" y="487596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Horas extras trabalhadas em domingos e feriados são remuneradas com adicional de 100% (dobro).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00" y="6062424"/>
            <a:ext cx="340162" cy="3401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30906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Súmula 146 TST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530906" y="654581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Trabalho não compensado em domingos e feriados deve ser pago em dobro.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687" y="426363"/>
            <a:ext cx="5121712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Jornada de Trabalho 12x36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542687" y="1298496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Previsão Legal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42687" y="1695807"/>
            <a:ext cx="6583323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Não prevista no RJU da União, Estado do Pará e Município de Santarém. Exemplo de escala especial (Art. 59-A da CLT).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7" y="2366486"/>
            <a:ext cx="6583323" cy="65833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12010" y="1298496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Descaracterização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12010" y="1695807"/>
            <a:ext cx="6583323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Prorrogação habitual descaracteriza o regime, gerando horas extras excedentes da 8ª diária e 44ª semanal.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10" y="2366486"/>
            <a:ext cx="6583323" cy="65833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1012" y="599718"/>
            <a:ext cx="6715958" cy="629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Como Calcular a Hora Extra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191012" y="1530668"/>
            <a:ext cx="201216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91012" y="1849874"/>
            <a:ext cx="7734776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6191012" y="1996202"/>
            <a:ext cx="260889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Valor da Hora Normal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191012" y="2431494"/>
            <a:ext cx="7734776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Salário mensal / horas mensais (geralmente 220).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191012" y="3105745"/>
            <a:ext cx="201216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191012" y="3424952"/>
            <a:ext cx="7734776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6191012" y="3571280"/>
            <a:ext cx="2516624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Valor do Adicional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191012" y="4006572"/>
            <a:ext cx="7734776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 normal x percentual (50% ou 100%).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191012" y="4680823"/>
            <a:ext cx="201216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91012" y="5000030"/>
            <a:ext cx="7734776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6191012" y="5146357"/>
            <a:ext cx="2516624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Valor da Hora Extra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191012" y="5581650"/>
            <a:ext cx="7734776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 normal + adicional.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6191012" y="6255901"/>
            <a:ext cx="201216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191012" y="6575108"/>
            <a:ext cx="7734776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8" name="Text 15"/>
          <p:cNvSpPr/>
          <p:nvPr/>
        </p:nvSpPr>
        <p:spPr>
          <a:xfrm>
            <a:off x="6191012" y="6721435"/>
            <a:ext cx="2516624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Total a Receber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6191012" y="7156728"/>
            <a:ext cx="7734776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Hora extra x número de horas extras trabalhadas.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6733" y="413861"/>
            <a:ext cx="4770596" cy="470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Exemplo de Cálculo e DSR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526733" y="1260396"/>
            <a:ext cx="1881426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Exemplo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26733" y="1646039"/>
            <a:ext cx="6604873" cy="481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Salário R$ 2.200,00 (220h/mês) = R$ 10,00/h. 2h extras em dia de semana: R$ 15,00/h (total R$ 30,00). 2h extras em domingo/feriado: R$ 20,00/h (total R$ 40,00).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33" y="2296835"/>
            <a:ext cx="6604873" cy="660487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6414" y="1260396"/>
            <a:ext cx="3428524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Repouso Semanal Remunerado (DSR)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6414" y="1646039"/>
            <a:ext cx="6604873" cy="481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Período de descanso de 24h consecutivas, preferencialmente aos domingos, pago como se trabalhado. Garantido pela CLT e CF.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414" y="2296835"/>
            <a:ext cx="6604873" cy="66048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10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cp:lastModifiedBy>Melissa Dolzane</cp:lastModifiedBy>
  <cp:revision>2</cp:revision>
  <dcterms:created xsi:type="dcterms:W3CDTF">2025-11-12T11:43:28Z</dcterms:created>
  <dcterms:modified xsi:type="dcterms:W3CDTF">2025-11-12T11:44:17Z</dcterms:modified>
</cp:coreProperties>
</file>